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7" r:id="rId4"/>
    <p:sldId id="286" r:id="rId5"/>
    <p:sldId id="278" r:id="rId6"/>
    <p:sldId id="279" r:id="rId7"/>
    <p:sldId id="280" r:id="rId8"/>
    <p:sldId id="259" r:id="rId9"/>
    <p:sldId id="282" r:id="rId10"/>
    <p:sldId id="283" r:id="rId11"/>
    <p:sldId id="284" r:id="rId12"/>
    <p:sldId id="287" r:id="rId13"/>
    <p:sldId id="285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BF3CC-0B74-DD40-B75C-496C8906FDB5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FB941-95F0-4946-9526-EE6E4B00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lagunita.stanford.edu</a:t>
            </a:r>
            <a:r>
              <a:rPr lang="en-US" dirty="0" smtClean="0"/>
              <a:t>/courses/OLI/</a:t>
            </a:r>
            <a:r>
              <a:rPr lang="en-US" dirty="0" err="1" smtClean="0"/>
              <a:t>ProbStat</a:t>
            </a:r>
            <a:r>
              <a:rPr lang="en-US" dirty="0" smtClean="0"/>
              <a:t>/Open/courseware/</a:t>
            </a:r>
            <a:r>
              <a:rPr lang="en-US" dirty="0" err="1" smtClean="0"/>
              <a:t>inference_relationships_cq</a:t>
            </a:r>
            <a:r>
              <a:rPr lang="en-US" dirty="0" smtClean="0"/>
              <a:t>/_m4_anova/</a:t>
            </a:r>
          </a:p>
          <a:p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B941-95F0-4946-9526-EE6E4B00C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lagunita.stanford.edu</a:t>
            </a:r>
            <a:r>
              <a:rPr lang="en-US" dirty="0" smtClean="0"/>
              <a:t>/courses/OLI/</a:t>
            </a:r>
            <a:r>
              <a:rPr lang="en-US" dirty="0" err="1" smtClean="0"/>
              <a:t>ProbStat</a:t>
            </a:r>
            <a:r>
              <a:rPr lang="en-US" dirty="0" smtClean="0"/>
              <a:t>/Open/courseware/</a:t>
            </a:r>
            <a:r>
              <a:rPr lang="en-US" dirty="0" err="1" smtClean="0"/>
              <a:t>inference_relationships_cq</a:t>
            </a:r>
            <a:r>
              <a:rPr lang="en-US" dirty="0" smtClean="0"/>
              <a:t>/_m4_anova/</a:t>
            </a:r>
          </a:p>
          <a:p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B941-95F0-4946-9526-EE6E4B00C1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lagunita.stanford.edu</a:t>
            </a:r>
            <a:r>
              <a:rPr lang="en-US" dirty="0" smtClean="0"/>
              <a:t>/courses/OLI/</a:t>
            </a:r>
            <a:r>
              <a:rPr lang="en-US" dirty="0" err="1" smtClean="0"/>
              <a:t>ProbStat</a:t>
            </a:r>
            <a:r>
              <a:rPr lang="en-US" dirty="0" smtClean="0"/>
              <a:t>/Open/courseware/</a:t>
            </a:r>
            <a:r>
              <a:rPr lang="en-US" dirty="0" err="1" smtClean="0"/>
              <a:t>inference_relationships_cq</a:t>
            </a:r>
            <a:r>
              <a:rPr lang="en-US" dirty="0" smtClean="0"/>
              <a:t>/_m4_anova/</a:t>
            </a:r>
          </a:p>
          <a:p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B941-95F0-4946-9526-EE6E4B00C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lagunita.stanford.edu</a:t>
            </a:r>
            <a:r>
              <a:rPr lang="en-US" dirty="0" smtClean="0"/>
              <a:t>/courses/OLI/</a:t>
            </a:r>
            <a:r>
              <a:rPr lang="en-US" dirty="0" err="1" smtClean="0"/>
              <a:t>ProbStat</a:t>
            </a:r>
            <a:r>
              <a:rPr lang="en-US" dirty="0" smtClean="0"/>
              <a:t>/Open/courseware/</a:t>
            </a:r>
            <a:r>
              <a:rPr lang="en-US" dirty="0" err="1" smtClean="0"/>
              <a:t>inference_relationships_cq</a:t>
            </a:r>
            <a:r>
              <a:rPr lang="en-US" dirty="0" smtClean="0"/>
              <a:t>/_m4_anova/</a:t>
            </a:r>
          </a:p>
          <a:p>
            <a:r>
              <a:rPr lang="en-US" dirty="0" smtClean="0"/>
              <a:t>unit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B941-95F0-4946-9526-EE6E4B00C1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9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3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CBA8-B185-2041-BD50-E784E4F51B1B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D7E8-94A0-E843-A4EF-959769FA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Comparing &gt;2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"/>
                <a:cs typeface="Courier"/>
              </a:rPr>
              <a:t>summary</a:t>
            </a:r>
            <a:r>
              <a:rPr lang="en-US" dirty="0" smtClean="0"/>
              <a:t> to view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72" y="5539421"/>
            <a:ext cx="8229600" cy="797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Probability of obtaining an F statistic of 4.802 or larger assuming null hypothesis is true: 0.0232.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54" y="1023799"/>
            <a:ext cx="6172200" cy="431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Freeform 4"/>
          <p:cNvSpPr/>
          <p:nvPr/>
        </p:nvSpPr>
        <p:spPr>
          <a:xfrm flipV="1">
            <a:off x="5480798" y="1987938"/>
            <a:ext cx="352995" cy="492403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51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boxplot or histograms to check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8569"/>
          </a:xfrm>
        </p:spPr>
        <p:txBody>
          <a:bodyPr/>
          <a:lstStyle/>
          <a:p>
            <a:r>
              <a:rPr lang="en-US" dirty="0" smtClean="0"/>
              <a:t>Note: can use same syntax as with </a:t>
            </a:r>
            <a:r>
              <a:rPr lang="en-US" dirty="0" err="1" smtClean="0">
                <a:latin typeface="Courier"/>
                <a:cs typeface="Courier"/>
              </a:rPr>
              <a:t>aov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30" y="2448065"/>
            <a:ext cx="8242300" cy="381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196" y="2989140"/>
            <a:ext cx="3769497" cy="36287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4589" y="3603197"/>
            <a:ext cx="2055751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for: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outliers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skew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387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standard deviation for the three eye colors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6" y="1858208"/>
            <a:ext cx="6133187" cy="265731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050" y="3640111"/>
            <a:ext cx="6659680" cy="25667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58210" y="1787214"/>
            <a:ext cx="2147345" cy="13849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Different ways to do it...both fine</a:t>
            </a:r>
            <a:endParaRPr lang="en-US" sz="2800" dirty="0"/>
          </a:p>
        </p:txBody>
      </p:sp>
      <p:sp>
        <p:nvSpPr>
          <p:cNvPr id="6" name="Freeform 5"/>
          <p:cNvSpPr/>
          <p:nvPr/>
        </p:nvSpPr>
        <p:spPr>
          <a:xfrm rot="3247941" flipH="1">
            <a:off x="6166805" y="2037389"/>
            <a:ext cx="352995" cy="492403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9720974" flipH="1">
            <a:off x="6469732" y="3135102"/>
            <a:ext cx="352995" cy="492403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880" y="5328085"/>
            <a:ext cx="2552700" cy="711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9132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conditions that allow us to safely use the ANOVA F-test met?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267"/>
            <a:ext cx="9144000" cy="281505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0126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conditions have to be satisfied to use F test (</a:t>
            </a:r>
            <a:r>
              <a:rPr lang="en-US" dirty="0" err="1" smtClean="0"/>
              <a:t>anova</a:t>
            </a:r>
            <a:r>
              <a:rPr lang="en-US" dirty="0" smtClean="0"/>
              <a:t>)?</a:t>
            </a:r>
          </a:p>
          <a:p>
            <a:r>
              <a:rPr lang="en-US" dirty="0" smtClean="0"/>
              <a:t>Do groups need to be the same size? </a:t>
            </a:r>
          </a:p>
          <a:p>
            <a:r>
              <a:rPr lang="en-US" dirty="0" smtClean="0"/>
              <a:t>What if you already suspect one group has larger or smaller mean compared to the others. Does ANOVA let you take this into account?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8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48" y="272117"/>
            <a:ext cx="8428960" cy="62688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414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70" y="-7738"/>
            <a:ext cx="8229600" cy="1143000"/>
          </a:xfrm>
        </p:spPr>
        <p:txBody>
          <a:bodyPr/>
          <a:lstStyle/>
          <a:p>
            <a:r>
              <a:rPr lang="en-US" dirty="0" smtClean="0"/>
              <a:t>ANOVA - analysis of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70" y="1135262"/>
            <a:ext cx="8229600" cy="24411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Tests whether any two of N means are unequal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: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3</a:t>
            </a:r>
            <a:r>
              <a:rPr lang="en-US" dirty="0" smtClean="0"/>
              <a:t> ... =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 : at least one pair of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's are unequal</a:t>
            </a:r>
          </a:p>
          <a:p>
            <a:r>
              <a:rPr lang="en-US" dirty="0" smtClean="0"/>
              <a:t>Uses F statistic: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897"/>
            <a:ext cx="9144000" cy="284781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2869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can use ANOVA F-test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469939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6231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Practice: eye color &amp; monitor flicker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9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8022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960" y="274638"/>
            <a:ext cx="5848839" cy="1143000"/>
          </a:xfrm>
        </p:spPr>
        <p:txBody>
          <a:bodyPr/>
          <a:lstStyle/>
          <a:p>
            <a:r>
              <a:rPr lang="en-US" dirty="0" smtClean="0"/>
              <a:t>Data (from paper)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69243" y="1462883"/>
            <a:ext cx="5050258" cy="4525963"/>
          </a:xfrm>
        </p:spPr>
        <p:txBody>
          <a:bodyPr/>
          <a:lstStyle/>
          <a:p>
            <a:r>
              <a:rPr lang="en-US" dirty="0" smtClean="0"/>
              <a:t>explanatory variable is eye color</a:t>
            </a:r>
          </a:p>
          <a:p>
            <a:r>
              <a:rPr lang="en-US" dirty="0" smtClean="0"/>
              <a:t>response variable is CFM </a:t>
            </a:r>
          </a:p>
          <a:p>
            <a:pPr lvl="1"/>
            <a:r>
              <a:rPr lang="en-US" dirty="0" smtClean="0"/>
              <a:t>threshold where flicker detected</a:t>
            </a:r>
          </a:p>
          <a:p>
            <a:r>
              <a:rPr lang="en-US" dirty="0" smtClean="0"/>
              <a:t>Use </a:t>
            </a:r>
            <a:r>
              <a:rPr lang="en-US" dirty="0" err="1" smtClean="0">
                <a:latin typeface="Courier"/>
                <a:cs typeface="Courier"/>
              </a:rPr>
              <a:t>aov</a:t>
            </a:r>
            <a:r>
              <a:rPr lang="en-US" dirty="0" smtClean="0"/>
              <a:t> function in R to answer:</a:t>
            </a:r>
          </a:p>
          <a:p>
            <a:pPr lvl="1"/>
            <a:r>
              <a:rPr lang="en-US" dirty="0" smtClean="0"/>
              <a:t>Is there a difference?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04" y="931485"/>
            <a:ext cx="2006600" cy="5435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6712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4422" y="274638"/>
            <a:ext cx="8229600" cy="1143000"/>
          </a:xfrm>
        </p:spPr>
        <p:txBody>
          <a:bodyPr/>
          <a:lstStyle/>
          <a:p>
            <a:r>
              <a:rPr lang="en-US" dirty="0" smtClean="0"/>
              <a:t>Get data from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72" y="1600200"/>
            <a:ext cx="5818467" cy="2753674"/>
          </a:xfrm>
        </p:spPr>
        <p:txBody>
          <a:bodyPr>
            <a:normAutofit/>
          </a:bodyPr>
          <a:lstStyle/>
          <a:p>
            <a:r>
              <a:rPr lang="en-US" dirty="0" smtClean="0"/>
              <a:t>Click "Agenda" link for today to download "</a:t>
            </a:r>
            <a:r>
              <a:rPr lang="en-US" dirty="0" err="1" smtClean="0"/>
              <a:t>flicker.txt</a:t>
            </a:r>
            <a:r>
              <a:rPr lang="en-US" dirty="0" smtClean="0"/>
              <a:t>"</a:t>
            </a:r>
          </a:p>
          <a:p>
            <a:r>
              <a:rPr lang="en-US" dirty="0" smtClean="0"/>
              <a:t>Load data into R </a:t>
            </a:r>
          </a:p>
          <a:p>
            <a:pPr lvl="1"/>
            <a:r>
              <a:rPr lang="en-US" dirty="0" smtClean="0"/>
              <a:t>tip: You can use Tools &gt; Import Dataset menu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65" y="0"/>
            <a:ext cx="2315459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8" y="4614365"/>
            <a:ext cx="6968165" cy="6275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Freeform 7"/>
          <p:cNvSpPr/>
          <p:nvPr/>
        </p:nvSpPr>
        <p:spPr>
          <a:xfrm rot="1602258" flipV="1">
            <a:off x="3035167" y="5131554"/>
            <a:ext cx="3674625" cy="828902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40807" y="4055840"/>
            <a:ext cx="352995" cy="492403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null &amp; alternative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- means are the same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brown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green</a:t>
            </a:r>
            <a:r>
              <a:rPr lang="en-US" dirty="0" smtClean="0"/>
              <a:t> =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blue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 - at least two of the means are different</a:t>
            </a:r>
          </a:p>
          <a:p>
            <a:pPr lvl="1"/>
            <a:r>
              <a:rPr lang="en-US" dirty="0" smtClean="0"/>
              <a:t>Note: don't need to hypothesize which are different or how</a:t>
            </a:r>
          </a:p>
        </p:txBody>
      </p:sp>
    </p:spTree>
    <p:extLst>
      <p:ext uri="{BB962C8B-B14F-4D97-AF65-F5344CB8AC3E}">
        <p14:creationId xmlns:p14="http://schemas.microsoft.com/office/powerpoint/2010/main" val="18374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57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R, use </a:t>
            </a:r>
            <a:r>
              <a:rPr lang="en-US" dirty="0" err="1" smtClean="0">
                <a:latin typeface="Courier"/>
                <a:cs typeface="Courier"/>
              </a:rPr>
              <a:t>aov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587"/>
            <a:ext cx="8229600" cy="1159845"/>
          </a:xfrm>
        </p:spPr>
        <p:txBody>
          <a:bodyPr/>
          <a:lstStyle/>
          <a:p>
            <a:r>
              <a:rPr lang="en-US" dirty="0" smtClean="0"/>
              <a:t>Use "~" (tilde) formula operator to relate explanatory and response variables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66" y="3606438"/>
            <a:ext cx="5080000" cy="406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09372" y="2500885"/>
            <a:ext cx="248443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response variable comes first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3793802" y="3114035"/>
            <a:ext cx="352995" cy="492403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0498" y="2355965"/>
            <a:ext cx="248443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explanatory variable second 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 flipH="1">
            <a:off x="4667503" y="3111596"/>
            <a:ext cx="352995" cy="492403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6368" y="4231772"/>
            <a:ext cx="248443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tells function which data to use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 flipV="1">
            <a:off x="5480798" y="4012838"/>
            <a:ext cx="352995" cy="492403"/>
          </a:xfrm>
          <a:custGeom>
            <a:avLst/>
            <a:gdLst>
              <a:gd name="connsiteX0" fmla="*/ 0 w 352995"/>
              <a:gd name="connsiteY0" fmla="*/ 0 h 492403"/>
              <a:gd name="connsiteX1" fmla="*/ 311009 w 352995"/>
              <a:gd name="connsiteY1" fmla="*/ 90706 h 492403"/>
              <a:gd name="connsiteX2" fmla="*/ 349885 w 352995"/>
              <a:gd name="connsiteY2" fmla="*/ 492403 h 4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95" h="492403">
                <a:moveTo>
                  <a:pt x="0" y="0"/>
                </a:moveTo>
                <a:cubicBezTo>
                  <a:pt x="126347" y="4319"/>
                  <a:pt x="252695" y="8639"/>
                  <a:pt x="311009" y="90706"/>
                </a:cubicBezTo>
                <a:cubicBezTo>
                  <a:pt x="369323" y="172773"/>
                  <a:pt x="349885" y="492403"/>
                  <a:pt x="349885" y="492403"/>
                </a:cubicBezTo>
              </a:path>
            </a:pathLst>
          </a:custGeom>
          <a:ln w="57150" cmpd="sng"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3414" y="5247812"/>
            <a:ext cx="8229600" cy="122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read it as: "</a:t>
            </a:r>
            <a:r>
              <a:rPr lang="en-US" dirty="0" err="1" smtClean="0"/>
              <a:t>cff</a:t>
            </a:r>
            <a:r>
              <a:rPr lang="en-US" dirty="0" smtClean="0"/>
              <a:t> follows color"</a:t>
            </a:r>
          </a:p>
          <a:p>
            <a:r>
              <a:rPr lang="en-US" dirty="0" smtClean="0"/>
              <a:t>Save result to a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5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426</Words>
  <Application>Microsoft Macintosh PowerPoint</Application>
  <PresentationFormat>On-screen Show (4:3)</PresentationFormat>
  <Paragraphs>57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ANOVA</vt:lpstr>
      <vt:lpstr>PowerPoint Presentation</vt:lpstr>
      <vt:lpstr>ANOVA - analysis of variance</vt:lpstr>
      <vt:lpstr>When you can use ANOVA F-test</vt:lpstr>
      <vt:lpstr>Practice: eye color &amp; monitor flicker</vt:lpstr>
      <vt:lpstr>Data (from paper)</vt:lpstr>
      <vt:lpstr>Get data from Canvas</vt:lpstr>
      <vt:lpstr>State null &amp; alternative hypothesis</vt:lpstr>
      <vt:lpstr>In R, use aov function</vt:lpstr>
      <vt:lpstr>Use summary to view result</vt:lpstr>
      <vt:lpstr>Use boxplot or histograms to check assumptions</vt:lpstr>
      <vt:lpstr>Calculating standard deviation for the three eye colors</vt:lpstr>
      <vt:lpstr>Are conditions that allow us to safely use the ANOVA F-test met?</vt:lpstr>
      <vt:lpstr>Questions 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Loraine</dc:creator>
  <cp:lastModifiedBy>Ann Loraine</cp:lastModifiedBy>
  <cp:revision>33</cp:revision>
  <dcterms:created xsi:type="dcterms:W3CDTF">2017-03-20T00:58:36Z</dcterms:created>
  <dcterms:modified xsi:type="dcterms:W3CDTF">2017-03-22T06:28:26Z</dcterms:modified>
</cp:coreProperties>
</file>