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63" r:id="rId4"/>
    <p:sldId id="265" r:id="rId5"/>
    <p:sldId id="266" r:id="rId6"/>
    <p:sldId id="271" r:id="rId7"/>
    <p:sldId id="273" r:id="rId8"/>
    <p:sldId id="270" r:id="rId9"/>
    <p:sldId id="274" r:id="rId10"/>
    <p:sldId id="272" r:id="rId11"/>
    <p:sldId id="275" r:id="rId12"/>
    <p:sldId id="276" r:id="rId13"/>
    <p:sldId id="277" r:id="rId14"/>
    <p:sldId id="280" r:id="rId15"/>
    <p:sldId id="267" r:id="rId16"/>
    <p:sldId id="281" r:id="rId17"/>
    <p:sldId id="268" r:id="rId18"/>
    <p:sldId id="269" r:id="rId19"/>
    <p:sldId id="279" r:id="rId20"/>
    <p:sldId id="283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870" autoAdjust="0"/>
  </p:normalViewPr>
  <p:slideViewPr>
    <p:cSldViewPr snapToGrid="0" snapToObjects="1">
      <p:cViewPr varScale="1">
        <p:scale>
          <a:sx n="148" d="100"/>
          <a:sy n="148" d="100"/>
        </p:scale>
        <p:origin x="-147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F559F-5365-5348-8329-15382FA6481C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36026-7B77-2D4B-AE43-0C99A4006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true</a:t>
            </a:r>
            <a:r>
              <a:rPr lang="en-US" baseline="0" dirty="0" smtClean="0"/>
              <a:t> population proportion is 0.6</a:t>
            </a:r>
          </a:p>
          <a:p>
            <a:r>
              <a:rPr lang="en-US" baseline="0" dirty="0" smtClean="0"/>
              <a:t>The population standard deviation is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(0.6*(1-0.6/100)) =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(0.024)</a:t>
            </a:r>
          </a:p>
          <a:p>
            <a:r>
              <a:rPr lang="en-US" baseline="0" dirty="0" smtClean="0"/>
              <a:t>The sample proportion is normally distributed with mean 0.6 and standard deviation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36026-7B77-2D4B-AE43-0C99A40061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2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true</a:t>
            </a:r>
            <a:r>
              <a:rPr lang="en-US" baseline="0" dirty="0" smtClean="0"/>
              <a:t> population proportion is 0.6</a:t>
            </a:r>
          </a:p>
          <a:p>
            <a:r>
              <a:rPr lang="en-US" baseline="0" dirty="0" smtClean="0"/>
              <a:t>The population standard deviation is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(0.6*(1-0.6/100)) =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(0.024)</a:t>
            </a:r>
          </a:p>
          <a:p>
            <a:r>
              <a:rPr lang="en-US" baseline="0" dirty="0" smtClean="0"/>
              <a:t>The sample proportion is normally distributed with mean 0.6 and standard deviation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36026-7B77-2D4B-AE43-0C99A40061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2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CEF-126A-D24B-939C-397B1689CC4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B14-827C-E24D-ACB8-6ED341D7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3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CEF-126A-D24B-939C-397B1689CC4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B14-827C-E24D-ACB8-6ED341D7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8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CEF-126A-D24B-939C-397B1689CC4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B14-827C-E24D-ACB8-6ED341D7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6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CEF-126A-D24B-939C-397B1689CC4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B14-827C-E24D-ACB8-6ED341D7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1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CEF-126A-D24B-939C-397B1689CC4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B14-827C-E24D-ACB8-6ED341D7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9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CEF-126A-D24B-939C-397B1689CC4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B14-827C-E24D-ACB8-6ED341D7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CEF-126A-D24B-939C-397B1689CC4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B14-827C-E24D-ACB8-6ED341D7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7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CEF-126A-D24B-939C-397B1689CC4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B14-827C-E24D-ACB8-6ED341D7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CEF-126A-D24B-939C-397B1689CC4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B14-827C-E24D-ACB8-6ED341D7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5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CEF-126A-D24B-939C-397B1689CC4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B14-827C-E24D-ACB8-6ED341D7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CEF-126A-D24B-939C-397B1689CC4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B14-827C-E24D-ACB8-6ED341D7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1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99CEF-126A-D24B-939C-397B1689CC4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9B14-827C-E24D-ACB8-6ED341D7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469" y="1212359"/>
            <a:ext cx="8730905" cy="1948432"/>
          </a:xfrm>
        </p:spPr>
        <p:txBody>
          <a:bodyPr>
            <a:normAutofit/>
          </a:bodyPr>
          <a:lstStyle/>
          <a:p>
            <a:r>
              <a:rPr lang="en-US" dirty="0" smtClean="0"/>
              <a:t>Using R built-in distribution functions to solve sample mean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Examples from Stanford OLI </a:t>
            </a:r>
            <a:r>
              <a:rPr lang="en-US" dirty="0" err="1" smtClean="0"/>
              <a:t>ProbStat</a:t>
            </a:r>
            <a:r>
              <a:rPr lang="en-US" dirty="0" smtClean="0"/>
              <a:t>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7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035244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Courier"/>
                <a:cs typeface="Courier"/>
              </a:rPr>
              <a:t>pnorm</a:t>
            </a:r>
            <a:r>
              <a:rPr lang="en-US" sz="3200" dirty="0" smtClean="0"/>
              <a:t> - cumulative distribution function finds P(X&lt; x), area under curve to the </a:t>
            </a:r>
            <a:r>
              <a:rPr lang="en-US" sz="3200" b="1" dirty="0" smtClean="0">
                <a:solidFill>
                  <a:srgbClr val="3366FF"/>
                </a:solidFill>
              </a:rPr>
              <a:t>left of x</a:t>
            </a:r>
            <a:endParaRPr lang="en-US" sz="3200" b="1" dirty="0">
              <a:solidFill>
                <a:srgbClr val="3366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5326"/>
            <a:ext cx="4394200" cy="254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06" y="2280386"/>
            <a:ext cx="2790931" cy="26294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737" y="1438776"/>
            <a:ext cx="1549400" cy="6731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8163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Courier"/>
                <a:cs typeface="Courier"/>
              </a:rPr>
              <a:t>q</a:t>
            </a:r>
            <a:r>
              <a:rPr lang="en-US" sz="3600" dirty="0" err="1" smtClean="0">
                <a:latin typeface="Courier"/>
                <a:cs typeface="Courier"/>
              </a:rPr>
              <a:t>norm</a:t>
            </a:r>
            <a:r>
              <a:rPr lang="en-US" sz="3600" dirty="0" smtClean="0"/>
              <a:t> - finds x value immediately to the right of given area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306" y="2280386"/>
            <a:ext cx="2790931" cy="26294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00" y="1784383"/>
            <a:ext cx="4152900" cy="25273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825" y="1466883"/>
            <a:ext cx="1917700" cy="635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6625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Courier"/>
                <a:cs typeface="Courier"/>
              </a:rPr>
              <a:t>rnorm</a:t>
            </a:r>
            <a:r>
              <a:rPr lang="en-US" sz="3600" dirty="0" smtClean="0"/>
              <a:t> - simulate taking a random sample from the normal distribution 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064" y="1535419"/>
            <a:ext cx="3411736" cy="273381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0" y="1733583"/>
            <a:ext cx="4420562" cy="201023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5096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There are other "</a:t>
            </a:r>
            <a:r>
              <a:rPr lang="en-US" sz="3200" dirty="0" err="1" smtClean="0"/>
              <a:t>dpqr</a:t>
            </a:r>
            <a:r>
              <a:rPr lang="en-US" sz="3200" dirty="0" smtClean="0"/>
              <a:t>" functions for other distributions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61653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 help to get info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350" y="1422333"/>
            <a:ext cx="3098800" cy="3937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344" y="1966053"/>
            <a:ext cx="6396806" cy="297160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4009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CLT-related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185"/>
            <a:ext cx="4038600" cy="349709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normal curve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vertical lines </a:t>
            </a:r>
          </a:p>
          <a:p>
            <a:pPr lvl="1"/>
            <a:r>
              <a:rPr lang="en-US" dirty="0" smtClean="0"/>
              <a:t>mean or sample proportion</a:t>
            </a:r>
          </a:p>
          <a:p>
            <a:pPr lvl="1"/>
            <a:r>
              <a:rPr lang="en-US" dirty="0" smtClean="0"/>
              <a:t>threshold 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Shade relevant area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6368"/>
            <a:ext cx="4038600" cy="348200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Pick R function</a:t>
            </a:r>
          </a:p>
          <a:p>
            <a:pPr lvl="1"/>
            <a:r>
              <a:rPr lang="en-US" dirty="0" err="1" smtClean="0">
                <a:latin typeface="Courier"/>
                <a:cs typeface="Courier"/>
              </a:rPr>
              <a:t>pnorm</a:t>
            </a:r>
            <a:r>
              <a:rPr lang="en-US" dirty="0" smtClean="0"/>
              <a:t> if finding area</a:t>
            </a:r>
          </a:p>
          <a:p>
            <a:pPr lvl="1"/>
            <a:r>
              <a:rPr lang="en-US" dirty="0" err="1" smtClean="0">
                <a:latin typeface="Courier"/>
                <a:cs typeface="Courier"/>
              </a:rPr>
              <a:t>qnorm</a:t>
            </a:r>
            <a:r>
              <a:rPr lang="en-US" dirty="0" smtClean="0"/>
              <a:t> if finding x value (location of vertical lines)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Define variables:</a:t>
            </a:r>
          </a:p>
          <a:p>
            <a:pPr marL="914400" lvl="1" indent="-514350"/>
            <a:r>
              <a:rPr lang="en-US" dirty="0" smtClean="0"/>
              <a:t>standard deviation</a:t>
            </a:r>
          </a:p>
          <a:p>
            <a:pPr marL="914400" lvl="1" indent="-514350"/>
            <a:r>
              <a:rPr lang="en-US" dirty="0" smtClean="0"/>
              <a:t>mean/proportion</a:t>
            </a:r>
          </a:p>
          <a:p>
            <a:pPr marL="914400" lvl="1" indent="-514350"/>
            <a:r>
              <a:rPr lang="en-US" dirty="0" smtClean="0"/>
              <a:t>test parameter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Run R function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Check result using inverse</a:t>
            </a:r>
          </a:p>
          <a:p>
            <a:pPr marL="857250" lvl="1" indent="-457200"/>
            <a:r>
              <a:rPr lang="en-US" dirty="0" err="1" smtClean="0"/>
              <a:t>dnorm</a:t>
            </a:r>
            <a:r>
              <a:rPr lang="en-US" dirty="0" smtClean="0"/>
              <a:t> if used </a:t>
            </a:r>
            <a:r>
              <a:rPr lang="en-US" dirty="0" err="1" smtClean="0"/>
              <a:t>qnorm</a:t>
            </a:r>
            <a:endParaRPr lang="en-US" dirty="0" smtClean="0"/>
          </a:p>
          <a:p>
            <a:pPr marL="857250" lvl="1" indent="-457200"/>
            <a:r>
              <a:rPr lang="en-US" dirty="0" err="1" smtClean="0"/>
              <a:t>qnorm</a:t>
            </a:r>
            <a:r>
              <a:rPr lang="en-US" dirty="0" smtClean="0"/>
              <a:t> is used </a:t>
            </a:r>
            <a:r>
              <a:rPr lang="en-US" dirty="0" err="1" smtClean="0"/>
              <a:t>dnorm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1325" y="3449737"/>
            <a:ext cx="373026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Problem-solving tip</a:t>
            </a:r>
            <a:r>
              <a:rPr lang="en-US" dirty="0" smtClean="0"/>
              <a:t>: First draw the problem. This will give you insight!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1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012" y="764940"/>
            <a:ext cx="7410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Adult male height (X) follows (approximately) a normal distribution with a mean of 69 inches and a standard deviation of 2.8 inches.</a:t>
            </a:r>
          </a:p>
          <a:p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What proportion of males are less than 65 inches tall? In other words, what is P(X &lt; 65)?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506" y="4174003"/>
            <a:ext cx="850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Stanford OLI reading: Probability: Continuous Random Variables &gt; Normal Random Variables &gt; Statistics Package Exercise: Using the Normal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4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6" y="448210"/>
            <a:ext cx="3102106" cy="2815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256" y="259834"/>
            <a:ext cx="321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1,2,3 - draw, add lines &amp; shading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807" y="3354747"/>
            <a:ext cx="2881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 pick a function - </a:t>
            </a:r>
            <a:r>
              <a:rPr lang="en-US" dirty="0" err="1" smtClean="0"/>
              <a:t>pnorm</a:t>
            </a:r>
            <a:r>
              <a:rPr lang="en-US" dirty="0" smtClean="0"/>
              <a:t> or </a:t>
            </a:r>
            <a:r>
              <a:rPr lang="en-US" dirty="0" err="1" smtClean="0"/>
              <a:t>dnorm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You know X , want area (blue) under curve.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pnorm</a:t>
            </a:r>
            <a:r>
              <a:rPr lang="en-US" dirty="0" smtClean="0"/>
              <a:t> (not </a:t>
            </a:r>
            <a:r>
              <a:rPr lang="en-US" dirty="0" err="1" smtClean="0"/>
              <a:t>qnorm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7940" y="315539"/>
            <a:ext cx="545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- define function arguments: standard deviation &amp; mean &amp; test parameter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478" y="824567"/>
            <a:ext cx="1683773" cy="7544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940" y="2164650"/>
            <a:ext cx="5457267" cy="54461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487940" y="1790574"/>
            <a:ext cx="417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6 - run function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87940" y="2985415"/>
            <a:ext cx="417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 - run inverse to check result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940" y="3406467"/>
            <a:ext cx="5588409" cy="72297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0116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012" y="764940"/>
            <a:ext cx="7410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Adult male height (X) follows (approximately) a normal distribution with a mean of 69 inches and a standard deviation of 2.8 inches.</a:t>
            </a:r>
          </a:p>
          <a:p>
            <a:endParaRPr lang="en-US" dirty="0" smtClean="0"/>
          </a:p>
          <a:p>
            <a:r>
              <a:rPr lang="en-US" dirty="0" smtClean="0"/>
              <a:t>(b) What proportion of males are more than 75 inches tall? In other words, what is P(X &gt; 75)?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506" y="4174003"/>
            <a:ext cx="850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Stanford OLI reading: Probability: Continuous Random Variables &gt; Normal Random Variables &gt; Statistics Package Exercise: Using the Normal Distribution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6411" y="2797549"/>
            <a:ext cx="20597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You solve it</a:t>
            </a:r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0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012" y="764940"/>
            <a:ext cx="74105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Adult male height (X) follows (approximately) a normal distribution with a mean of 69 inches and a standard deviation of 2.8 inches.</a:t>
            </a:r>
          </a:p>
          <a:p>
            <a:endParaRPr lang="en-US" dirty="0" smtClean="0"/>
          </a:p>
          <a:p>
            <a:r>
              <a:rPr lang="en-US" dirty="0" smtClean="0"/>
              <a:t>(c) What proportion of males are between 66 and 72 inches tall? In other words, what is P(66 &lt; X &lt; 72)?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8506" y="4174003"/>
            <a:ext cx="850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Stanford OLI reading: Probability: Continuous Random Variables &gt; Normal Random Variables &gt; Statistics Package Exercise: Using the Normal Distribution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6411" y="2797549"/>
            <a:ext cx="20597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You solve it</a:t>
            </a:r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0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8506" y="4307634"/>
            <a:ext cx="850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Stanford OLI reading: Probability: Sampling Distributions &gt; Sample Proportion &gt; Behavior of Sample Proportion: Applying the Standard Deviation Rule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0906" y="597116"/>
            <a:ext cx="8577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random sample of 100 students is taken from the population of all part-time students in the United States, for which the overall proportion of females is 0.6.</a:t>
            </a:r>
          </a:p>
          <a:p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There is a 70% chance that the sample proportion falls between what two values?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26411" y="2797549"/>
            <a:ext cx="20597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You solve it</a:t>
            </a:r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1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have data from a random sample and want to estimate a population mean within a tolerance.</a:t>
            </a:r>
          </a:p>
          <a:p>
            <a:r>
              <a:rPr lang="en-US" dirty="0" smtClean="0"/>
              <a:t>You know a population mean and want to find out how unlikely a given sample mean is </a:t>
            </a:r>
          </a:p>
          <a:p>
            <a:r>
              <a:rPr lang="en-US" dirty="0" smtClean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282031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8506" y="4307634"/>
            <a:ext cx="850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Stanford OLI reading: Probability: Sampling Distributions &gt; Sample Proportion &gt; Behavior of Sample Proportion: Applying the Standard Deviation Rule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0906" y="597116"/>
            <a:ext cx="8577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proportion of left-handed people in the general population is about 0.1. Suppose a random sample of 225 people is observed.</a:t>
            </a:r>
          </a:p>
          <a:p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What is the probability that 40 or more people in the sample are left-handed?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26411" y="2797549"/>
            <a:ext cx="20597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You solve it</a:t>
            </a:r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9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Use central limit theorem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View </a:t>
            </a:r>
            <a:r>
              <a:rPr lang="en-US" b="1" dirty="0" smtClean="0">
                <a:solidFill>
                  <a:srgbClr val="3366FF"/>
                </a:solidFill>
              </a:rPr>
              <a:t>sample mean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3366FF"/>
                </a:solidFill>
              </a:rPr>
              <a:t>sample proportion </a:t>
            </a:r>
            <a:r>
              <a:rPr lang="en-US" dirty="0" smtClean="0"/>
              <a:t>as random variables</a:t>
            </a:r>
          </a:p>
          <a:p>
            <a:pPr lvl="1"/>
            <a:r>
              <a:rPr lang="en-US" dirty="0" smtClean="0"/>
              <a:t>Your sample's mean (or proportion) is one realization of that random variable</a:t>
            </a:r>
          </a:p>
          <a:p>
            <a:r>
              <a:rPr lang="en-US" dirty="0" smtClean="0"/>
              <a:t>Both are </a:t>
            </a:r>
            <a:r>
              <a:rPr lang="en-US" b="1" dirty="0" smtClean="0">
                <a:solidFill>
                  <a:srgbClr val="3366FF"/>
                </a:solidFill>
              </a:rPr>
              <a:t>normally distributed </a:t>
            </a:r>
            <a:r>
              <a:rPr lang="en-US" dirty="0" smtClean="0"/>
              <a:t>with</a:t>
            </a:r>
          </a:p>
          <a:p>
            <a:pPr lvl="1"/>
            <a:r>
              <a:rPr lang="en-US" dirty="0" smtClean="0"/>
              <a:t>mean equal to population mean or proportion</a:t>
            </a:r>
          </a:p>
          <a:p>
            <a:pPr lvl="1"/>
            <a:r>
              <a:rPr lang="en-US" dirty="0" smtClean="0"/>
              <a:t>standard deviation </a:t>
            </a:r>
            <a:r>
              <a:rPr lang="en-US" b="1" dirty="0" smtClean="0">
                <a:solidFill>
                  <a:srgbClr val="3366FF"/>
                </a:solidFill>
              </a:rPr>
              <a:t>equal to population standard deviation divided by square root of sample size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470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CLT - sample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is </a:t>
            </a:r>
            <a:r>
              <a:rPr lang="en-US" dirty="0" smtClean="0"/>
              <a:t>population mean, </a:t>
            </a:r>
            <a:r>
              <a:rPr lang="en-US" dirty="0" smtClean="0">
                <a:latin typeface="Symbol" charset="2"/>
                <a:cs typeface="Symbol" charset="2"/>
              </a:rPr>
              <a:t>s </a:t>
            </a:r>
            <a:r>
              <a:rPr lang="en-US" dirty="0" smtClean="0"/>
              <a:t>is p</a:t>
            </a:r>
            <a:r>
              <a:rPr lang="en-US" dirty="0" smtClean="0"/>
              <a:t>opulation standard deviation, </a:t>
            </a:r>
            <a:r>
              <a:rPr lang="en-US" dirty="0" smtClean="0">
                <a:latin typeface="Calibri"/>
                <a:cs typeface="Calibri"/>
              </a:rPr>
              <a:t>N is sample size</a:t>
            </a:r>
          </a:p>
          <a:p>
            <a:pPr lvl="1"/>
            <a:r>
              <a:rPr lang="en-US" dirty="0" smtClean="0"/>
              <a:t>then sample mean is normally distributed with mean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</a:t>
            </a:r>
            <a:r>
              <a:rPr lang="en-US" dirty="0" smtClean="0"/>
              <a:t>and standard deviation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/</a:t>
            </a:r>
            <a:r>
              <a:rPr lang="en-US" dirty="0" err="1" smtClean="0"/>
              <a:t>sqrt</a:t>
            </a:r>
            <a:r>
              <a:rPr lang="en-US" dirty="0" smtClean="0"/>
              <a:t>(N)</a:t>
            </a:r>
          </a:p>
          <a:p>
            <a:r>
              <a:rPr lang="en-US" dirty="0" smtClean="0"/>
              <a:t>This lets you estimate population mean using sample mean</a:t>
            </a:r>
          </a:p>
        </p:txBody>
      </p:sp>
    </p:spTree>
    <p:extLst>
      <p:ext uri="{BB962C8B-B14F-4D97-AF65-F5344CB8AC3E}">
        <p14:creationId xmlns:p14="http://schemas.microsoft.com/office/powerpoint/2010/main" val="83200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CLT - sample proportion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</a:t>
            </a:r>
            <a:r>
              <a:rPr lang="en-US" i="1" dirty="0" smtClean="0"/>
              <a:t>p</a:t>
            </a:r>
            <a:r>
              <a:rPr lang="en-US" dirty="0" smtClean="0"/>
              <a:t> is p</a:t>
            </a:r>
            <a:r>
              <a:rPr lang="en-US" dirty="0" smtClean="0"/>
              <a:t>opulation proportion and </a:t>
            </a:r>
            <a:r>
              <a:rPr lang="en-US" dirty="0" smtClean="0">
                <a:latin typeface="Calibri"/>
                <a:cs typeface="Calibri"/>
              </a:rPr>
              <a:t>N is sample size</a:t>
            </a:r>
          </a:p>
          <a:p>
            <a:pPr lvl="1"/>
            <a:r>
              <a:rPr lang="en-US" dirty="0" smtClean="0"/>
              <a:t>Population standard deviation is 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*(1-</a:t>
            </a:r>
            <a:r>
              <a:rPr lang="en-US" i="1" dirty="0" smtClean="0"/>
              <a:t>p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Sample proportion is normally distributed with mean </a:t>
            </a:r>
            <a:r>
              <a:rPr lang="en-US" i="1" dirty="0" smtClean="0"/>
              <a:t>p </a:t>
            </a:r>
            <a:r>
              <a:rPr lang="en-US" dirty="0" smtClean="0"/>
              <a:t>and standard deviation 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*(1-</a:t>
            </a:r>
            <a:r>
              <a:rPr lang="en-US" i="1" dirty="0" smtClean="0"/>
              <a:t>p</a:t>
            </a:r>
            <a:r>
              <a:rPr lang="en-US" dirty="0" smtClean="0"/>
              <a:t>)/N)</a:t>
            </a:r>
          </a:p>
          <a:p>
            <a:r>
              <a:rPr lang="en-US" dirty="0" smtClean="0"/>
              <a:t>This lets you estimate population mean using sample mean</a:t>
            </a:r>
          </a:p>
          <a:p>
            <a:pPr marL="342900" lvl="1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908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6419" y="808239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3366FF"/>
                </a:solidFill>
                <a:latin typeface="Courier"/>
                <a:cs typeface="Courier"/>
              </a:rPr>
              <a:t>dnorm</a:t>
            </a:r>
            <a:endParaRPr lang="en-US" sz="54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9194" y="3197542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008000"/>
                </a:solidFill>
                <a:latin typeface="Courier"/>
                <a:cs typeface="Courier"/>
              </a:rPr>
              <a:t>p</a:t>
            </a:r>
            <a:r>
              <a:rPr lang="en-US" sz="5400" dirty="0" err="1" smtClean="0">
                <a:solidFill>
                  <a:srgbClr val="008000"/>
                </a:solidFill>
                <a:latin typeface="Courier"/>
                <a:cs typeface="Courier"/>
              </a:rPr>
              <a:t>norm</a:t>
            </a:r>
            <a:endParaRPr lang="en-US" sz="5400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1300" y="1422304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6600"/>
                </a:solidFill>
                <a:latin typeface="Courier"/>
                <a:cs typeface="Courier"/>
              </a:rPr>
              <a:t>q</a:t>
            </a:r>
            <a:r>
              <a:rPr lang="en-US" sz="5400" dirty="0" err="1" smtClean="0">
                <a:solidFill>
                  <a:srgbClr val="FF6600"/>
                </a:solidFill>
                <a:latin typeface="Courier"/>
                <a:cs typeface="Courier"/>
              </a:rPr>
              <a:t>norm</a:t>
            </a:r>
            <a:endParaRPr lang="en-US" sz="5400" dirty="0">
              <a:solidFill>
                <a:srgbClr val="FF6600"/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412" y="2172997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8000FF"/>
                </a:solidFill>
                <a:latin typeface="Courier"/>
                <a:cs typeface="Courier"/>
              </a:rPr>
              <a:t>r</a:t>
            </a:r>
            <a:r>
              <a:rPr lang="en-US" sz="5400" dirty="0" err="1" smtClean="0">
                <a:solidFill>
                  <a:srgbClr val="8000FF"/>
                </a:solidFill>
                <a:latin typeface="Courier"/>
                <a:cs typeface="Courier"/>
              </a:rPr>
              <a:t>norm</a:t>
            </a:r>
            <a:endParaRPr lang="en-US" sz="5400" dirty="0">
              <a:solidFill>
                <a:srgbClr val="8000FF"/>
              </a:solidFill>
              <a:latin typeface="Courier"/>
              <a:cs typeface="Couri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828800"/>
            <a:ext cx="19177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2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9144000" cy="42809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92741" y="20100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seankross.com</a:t>
            </a:r>
            <a:r>
              <a:rPr lang="en-US" dirty="0" smtClean="0"/>
              <a:t>/notes/</a:t>
            </a:r>
            <a:r>
              <a:rPr lang="en-US" dirty="0" err="1" smtClean="0"/>
              <a:t>dpqr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2262" y="3593867"/>
            <a:ext cx="195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Read it now...</a:t>
            </a:r>
            <a:endParaRPr lang="en-US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9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9" y="205979"/>
            <a:ext cx="9042981" cy="857250"/>
          </a:xfrm>
        </p:spPr>
        <p:txBody>
          <a:bodyPr>
            <a:noAutofit/>
          </a:bodyPr>
          <a:lstStyle/>
          <a:p>
            <a:r>
              <a:rPr lang="en-US" sz="3600" dirty="0"/>
              <a:t>D</a:t>
            </a:r>
            <a:r>
              <a:rPr lang="en-US" sz="3600" dirty="0" smtClean="0"/>
              <a:t>istribution functions in R - </a:t>
            </a:r>
            <a:r>
              <a:rPr lang="en-US" sz="3600" dirty="0" err="1" smtClean="0">
                <a:latin typeface="Courier"/>
                <a:cs typeface="Courier"/>
              </a:rPr>
              <a:t>dnorm</a:t>
            </a:r>
            <a:r>
              <a:rPr lang="en-US" sz="3600" dirty="0" smtClean="0">
                <a:latin typeface="Courier"/>
                <a:cs typeface="Courier"/>
              </a:rPr>
              <a:t>, </a:t>
            </a:r>
            <a:r>
              <a:rPr lang="en-US" sz="3600" dirty="0" err="1" smtClean="0">
                <a:latin typeface="Courier"/>
                <a:cs typeface="Courier"/>
              </a:rPr>
              <a:t>pnorm</a:t>
            </a:r>
            <a:r>
              <a:rPr lang="en-US" sz="3600" dirty="0" smtClean="0">
                <a:latin typeface="Courier"/>
                <a:cs typeface="Courier"/>
              </a:rPr>
              <a:t>, </a:t>
            </a:r>
            <a:r>
              <a:rPr lang="en-US" sz="3600" dirty="0" err="1" smtClean="0">
                <a:latin typeface="Courier"/>
                <a:cs typeface="Courier"/>
              </a:rPr>
              <a:t>qnorm</a:t>
            </a:r>
            <a:r>
              <a:rPr lang="en-US" sz="3600" dirty="0" smtClean="0">
                <a:latin typeface="Courier"/>
                <a:cs typeface="Courier"/>
              </a:rPr>
              <a:t>, </a:t>
            </a:r>
            <a:r>
              <a:rPr lang="en-US" sz="3600" dirty="0" err="1" smtClean="0">
                <a:latin typeface="Courier"/>
                <a:cs typeface="Courier"/>
              </a:rPr>
              <a:t>rnorm</a:t>
            </a:r>
            <a:endParaRPr lang="en-US" sz="3600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dnorm</a:t>
            </a:r>
            <a:r>
              <a:rPr lang="en-US" dirty="0" smtClean="0"/>
              <a:t> - density function; for a given x, find the corresponding y value on the normal curve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it to plot normal curves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894" y="2652612"/>
            <a:ext cx="3416300" cy="1079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3728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9" y="205979"/>
            <a:ext cx="9042981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Can use </a:t>
            </a:r>
            <a:r>
              <a:rPr lang="en-US" sz="3600" dirty="0" err="1" smtClean="0">
                <a:latin typeface="Courier"/>
                <a:cs typeface="Courier"/>
              </a:rPr>
              <a:t>dnorm</a:t>
            </a:r>
            <a:r>
              <a:rPr lang="en-US" sz="3600" dirty="0" smtClean="0">
                <a:latin typeface="Courier"/>
                <a:cs typeface="Courier"/>
              </a:rPr>
              <a:t> </a:t>
            </a:r>
            <a:r>
              <a:rPr lang="en-US" sz="3600" dirty="0" smtClean="0">
                <a:latin typeface="Calibri"/>
                <a:cs typeface="Calibri"/>
              </a:rPr>
              <a:t>to plot normal curves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756725" cy="237919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dnorm</a:t>
            </a:r>
            <a:r>
              <a:rPr lang="en-US" dirty="0" smtClean="0"/>
              <a:t> - density function; for a given x, find the corresponding y value on the normal curve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70" y="3680372"/>
            <a:ext cx="3272610" cy="103409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3229"/>
            <a:ext cx="3886200" cy="381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2957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964</Words>
  <Application>Microsoft Macintosh PowerPoint</Application>
  <PresentationFormat>On-screen Show (16:9)</PresentationFormat>
  <Paragraphs>96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Using R built-in distribution functions to solve sample mean problems</vt:lpstr>
      <vt:lpstr>Problem</vt:lpstr>
      <vt:lpstr>Use central limit theorem </vt:lpstr>
      <vt:lpstr>Using CLT - sample mean</vt:lpstr>
      <vt:lpstr>Using CLT - sample proportion</vt:lpstr>
      <vt:lpstr>PowerPoint Presentation</vt:lpstr>
      <vt:lpstr>PowerPoint Presentation</vt:lpstr>
      <vt:lpstr>Distribution functions in R - dnorm, pnorm, qnorm, rnorm</vt:lpstr>
      <vt:lpstr>Can use dnorm to plot normal curves</vt:lpstr>
      <vt:lpstr>pnorm - cumulative distribution function finds P(X&lt; x), area under curve to the left of x</vt:lpstr>
      <vt:lpstr>qnorm - finds x value immediately to the right of given area </vt:lpstr>
      <vt:lpstr>rnorm - simulate taking a random sample from the normal distribution  </vt:lpstr>
      <vt:lpstr>There are other "dpqr" functions for other distributions</vt:lpstr>
      <vt:lpstr>How to solve CLT-related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 built-in distribution functions to solve sample mean problems</dc:title>
  <dc:creator>Ann Loraine</dc:creator>
  <cp:lastModifiedBy>Ann Loraine</cp:lastModifiedBy>
  <cp:revision>24</cp:revision>
  <dcterms:created xsi:type="dcterms:W3CDTF">2018-02-25T16:53:07Z</dcterms:created>
  <dcterms:modified xsi:type="dcterms:W3CDTF">2018-02-26T14:23:11Z</dcterms:modified>
</cp:coreProperties>
</file>