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8" r:id="rId7"/>
    <p:sldId id="267" r:id="rId8"/>
    <p:sldId id="269" r:id="rId9"/>
    <p:sldId id="270" r:id="rId10"/>
    <p:sldId id="261" r:id="rId11"/>
    <p:sldId id="271" r:id="rId12"/>
    <p:sldId id="263" r:id="rId13"/>
    <p:sldId id="264" r:id="rId14"/>
    <p:sldId id="265" r:id="rId15"/>
    <p:sldId id="26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3" d="100"/>
          <a:sy n="173" d="100"/>
        </p:scale>
        <p:origin x="-18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8EBAD3-F576-434D-9BA7-DCD0C388D0C1}"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47753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EBAD3-F576-434D-9BA7-DCD0C388D0C1}"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252954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EBAD3-F576-434D-9BA7-DCD0C388D0C1}"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6672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8EBAD3-F576-434D-9BA7-DCD0C388D0C1}"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184838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EBAD3-F576-434D-9BA7-DCD0C388D0C1}"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299573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EBAD3-F576-434D-9BA7-DCD0C388D0C1}" type="datetimeFigureOut">
              <a:rPr lang="en-US" smtClean="0"/>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310201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8EBAD3-F576-434D-9BA7-DCD0C388D0C1}" type="datetimeFigureOut">
              <a:rPr lang="en-US" smtClean="0"/>
              <a:t>2/26/18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95662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8EBAD3-F576-434D-9BA7-DCD0C388D0C1}" type="datetimeFigureOut">
              <a:rPr lang="en-US" smtClean="0"/>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292293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EBAD3-F576-434D-9BA7-DCD0C388D0C1}" type="datetimeFigureOut">
              <a:rPr lang="en-US" smtClean="0"/>
              <a:t>2/26/18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4109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EBAD3-F576-434D-9BA7-DCD0C388D0C1}" type="datetimeFigureOut">
              <a:rPr lang="en-US" smtClean="0"/>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194796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8EBAD3-F576-434D-9BA7-DCD0C388D0C1}" type="datetimeFigureOut">
              <a:rPr lang="en-US" smtClean="0"/>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F4A91-1555-134D-A63B-C247E09A6153}" type="slidenum">
              <a:rPr lang="en-US" smtClean="0"/>
              <a:t>‹#›</a:t>
            </a:fld>
            <a:endParaRPr lang="en-US"/>
          </a:p>
        </p:txBody>
      </p:sp>
    </p:spTree>
    <p:extLst>
      <p:ext uri="{BB962C8B-B14F-4D97-AF65-F5344CB8AC3E}">
        <p14:creationId xmlns:p14="http://schemas.microsoft.com/office/powerpoint/2010/main" val="574377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EBAD3-F576-434D-9BA7-DCD0C388D0C1}" type="datetimeFigureOut">
              <a:rPr lang="en-US" smtClean="0"/>
              <a:t>2/26/18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7F4A91-1555-134D-A63B-C247E09A6153}" type="slidenum">
              <a:rPr lang="en-US" smtClean="0"/>
              <a:t>‹#›</a:t>
            </a:fld>
            <a:endParaRPr lang="en-US"/>
          </a:p>
        </p:txBody>
      </p:sp>
    </p:spTree>
    <p:extLst>
      <p:ext uri="{BB962C8B-B14F-4D97-AF65-F5344CB8AC3E}">
        <p14:creationId xmlns:p14="http://schemas.microsoft.com/office/powerpoint/2010/main" val="3709412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oleObject2.bin"/><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Point Estimators &amp; Confidence Intervals</a:t>
            </a:r>
            <a:endParaRPr lang="en-US" dirty="0"/>
          </a:p>
        </p:txBody>
      </p:sp>
      <p:sp>
        <p:nvSpPr>
          <p:cNvPr id="3" name="Subtitle 2"/>
          <p:cNvSpPr>
            <a:spLocks noGrp="1"/>
          </p:cNvSpPr>
          <p:nvPr>
            <p:ph type="subTitle" idx="1"/>
          </p:nvPr>
        </p:nvSpPr>
        <p:spPr/>
        <p:txBody>
          <a:bodyPr/>
          <a:lstStyle/>
          <a:p>
            <a:r>
              <a:rPr lang="en-US" dirty="0" smtClean="0"/>
              <a:t>Review of concepts from Stanford OLI </a:t>
            </a:r>
            <a:r>
              <a:rPr lang="en-US" dirty="0" err="1" smtClean="0"/>
              <a:t>ProbStat</a:t>
            </a:r>
            <a:r>
              <a:rPr lang="en-US" dirty="0" smtClean="0"/>
              <a:t> Reading</a:t>
            </a:r>
          </a:p>
          <a:p>
            <a:endParaRPr lang="en-US" dirty="0"/>
          </a:p>
        </p:txBody>
      </p:sp>
    </p:spTree>
    <p:extLst>
      <p:ext uri="{BB962C8B-B14F-4D97-AF65-F5344CB8AC3E}">
        <p14:creationId xmlns:p14="http://schemas.microsoft.com/office/powerpoint/2010/main" val="188397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479" y="493387"/>
            <a:ext cx="6630495" cy="400110"/>
          </a:xfrm>
          <a:prstGeom prst="rect">
            <a:avLst/>
          </a:prstGeom>
          <a:noFill/>
        </p:spPr>
        <p:txBody>
          <a:bodyPr wrap="square" rtlCol="0">
            <a:spAutoFit/>
          </a:bodyPr>
          <a:lstStyle/>
          <a:p>
            <a:pPr marL="342900" indent="-342900">
              <a:buFont typeface="Arial"/>
              <a:buChar char="•"/>
            </a:pPr>
            <a:r>
              <a:rPr lang="en-US" sz="2000" dirty="0" smtClean="0"/>
              <a:t>Remember standard deviation of sample proportion is: </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1934388875"/>
              </p:ext>
            </p:extLst>
          </p:nvPr>
        </p:nvGraphicFramePr>
        <p:xfrm>
          <a:off x="6376525" y="385612"/>
          <a:ext cx="1308494" cy="636110"/>
        </p:xfrm>
        <a:graphic>
          <a:graphicData uri="http://schemas.openxmlformats.org/presentationml/2006/ole">
            <mc:AlternateContent xmlns:mc="http://schemas.openxmlformats.org/markup-compatibility/2006">
              <mc:Choice xmlns:v="urn:schemas-microsoft-com:vml" Requires="v">
                <p:oleObj spid="_x0000_s1036" name="Equation" r:id="rId3" imgW="889000" imgH="431800" progId="Equation.3">
                  <p:embed/>
                </p:oleObj>
              </mc:Choice>
              <mc:Fallback>
                <p:oleObj name="Equation" r:id="rId3" imgW="889000" imgH="431800" progId="Equation.3">
                  <p:embed/>
                  <p:pic>
                    <p:nvPicPr>
                      <p:cNvPr id="0" name=""/>
                      <p:cNvPicPr/>
                      <p:nvPr/>
                    </p:nvPicPr>
                    <p:blipFill>
                      <a:blip r:embed="rId4"/>
                      <a:stretch>
                        <a:fillRect/>
                      </a:stretch>
                    </p:blipFill>
                    <p:spPr>
                      <a:xfrm>
                        <a:off x="6376525" y="385612"/>
                        <a:ext cx="1308494" cy="636110"/>
                      </a:xfrm>
                      <a:prstGeom prst="rect">
                        <a:avLst/>
                      </a:prstGeom>
                    </p:spPr>
                  </p:pic>
                </p:oleObj>
              </mc:Fallback>
            </mc:AlternateContent>
          </a:graphicData>
        </a:graphic>
      </p:graphicFrame>
      <p:sp>
        <p:nvSpPr>
          <p:cNvPr id="5" name="TextBox 4"/>
          <p:cNvSpPr txBox="1"/>
          <p:nvPr/>
        </p:nvSpPr>
        <p:spPr>
          <a:xfrm>
            <a:off x="85479" y="1021722"/>
            <a:ext cx="9058521" cy="1631216"/>
          </a:xfrm>
          <a:prstGeom prst="rect">
            <a:avLst/>
          </a:prstGeom>
          <a:noFill/>
        </p:spPr>
        <p:txBody>
          <a:bodyPr wrap="square" rtlCol="0">
            <a:spAutoFit/>
          </a:bodyPr>
          <a:lstStyle/>
          <a:p>
            <a:pPr marL="342900" indent="-342900">
              <a:buFont typeface="Arial"/>
              <a:buChar char="•"/>
            </a:pPr>
            <a:r>
              <a:rPr lang="en-US" sz="2000" dirty="0" smtClean="0"/>
              <a:t>Because N*p &gt; 10 and N*(1-p) &gt; 10, we can assume that the sample proportion is normally distributed.</a:t>
            </a:r>
          </a:p>
          <a:p>
            <a:pPr marL="342900" indent="-342900">
              <a:buFont typeface="Arial"/>
              <a:buChar char="•"/>
            </a:pPr>
            <a:r>
              <a:rPr lang="en-US" sz="2000" dirty="0"/>
              <a:t>...we don't know population proportion;  that's what we're trying to estimate!=</a:t>
            </a:r>
          </a:p>
          <a:p>
            <a:pPr marL="342900" indent="-342900">
              <a:buFont typeface="Arial"/>
              <a:buChar char="•"/>
            </a:pPr>
            <a:r>
              <a:rPr lang="en-US" sz="2000" dirty="0"/>
              <a:t>To overcome this, we replace p with its sample counterpart..</a:t>
            </a:r>
            <a:r>
              <a:rPr lang="en-US" sz="2000" dirty="0" smtClean="0"/>
              <a:t>.</a:t>
            </a:r>
          </a:p>
          <a:p>
            <a:pPr marL="342900" indent="-342900">
              <a:buFont typeface="Arial"/>
              <a:buChar char="•"/>
            </a:pPr>
            <a:r>
              <a:rPr lang="en-US" sz="2000" dirty="0" smtClean="0"/>
              <a:t>the </a:t>
            </a:r>
            <a:r>
              <a:rPr lang="en-US" sz="2000" b="1" dirty="0">
                <a:solidFill>
                  <a:srgbClr val="3366FF"/>
                </a:solidFill>
              </a:rPr>
              <a:t>standard error </a:t>
            </a:r>
            <a:r>
              <a:rPr lang="en-US" sz="2000" dirty="0"/>
              <a:t>of p-hat</a:t>
            </a:r>
            <a:endParaRPr lang="en-US" sz="2000" dirty="0"/>
          </a:p>
        </p:txBody>
      </p:sp>
      <p:cxnSp>
        <p:nvCxnSpPr>
          <p:cNvPr id="9" name="Straight Arrow Connector 8"/>
          <p:cNvCxnSpPr/>
          <p:nvPr/>
        </p:nvCxnSpPr>
        <p:spPr>
          <a:xfrm flipH="1">
            <a:off x="7711465" y="616700"/>
            <a:ext cx="366339"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897925" y="98392"/>
            <a:ext cx="1343254" cy="523220"/>
          </a:xfrm>
          <a:prstGeom prst="rect">
            <a:avLst/>
          </a:prstGeom>
          <a:noFill/>
        </p:spPr>
        <p:txBody>
          <a:bodyPr wrap="square" rtlCol="0">
            <a:spAutoFit/>
          </a:bodyPr>
          <a:lstStyle/>
          <a:p>
            <a:r>
              <a:rPr lang="en-US" sz="1400" dirty="0" smtClean="0"/>
              <a:t>p is population proportion</a:t>
            </a:r>
            <a:endParaRPr lang="en-US" sz="1400" dirty="0" smtClean="0"/>
          </a:p>
        </p:txBody>
      </p:sp>
      <p:graphicFrame>
        <p:nvGraphicFramePr>
          <p:cNvPr id="11" name="Object 10"/>
          <p:cNvGraphicFramePr>
            <a:graphicFrameLocks noChangeAspect="1"/>
          </p:cNvGraphicFramePr>
          <p:nvPr>
            <p:extLst>
              <p:ext uri="{D42A27DB-BD31-4B8C-83A1-F6EECF244321}">
                <p14:modId xmlns:p14="http://schemas.microsoft.com/office/powerpoint/2010/main" val="397676160"/>
              </p:ext>
            </p:extLst>
          </p:nvPr>
        </p:nvGraphicFramePr>
        <p:xfrm>
          <a:off x="3617847" y="2425982"/>
          <a:ext cx="1106655" cy="738608"/>
        </p:xfrm>
        <a:graphic>
          <a:graphicData uri="http://schemas.openxmlformats.org/presentationml/2006/ole">
            <mc:AlternateContent xmlns:mc="http://schemas.openxmlformats.org/markup-compatibility/2006">
              <mc:Choice xmlns:v="urn:schemas-microsoft-com:vml" Requires="v">
                <p:oleObj spid="_x0000_s1037" name="Equation" r:id="rId5" imgW="647700" imgH="431800" progId="Equation.3">
                  <p:embed/>
                </p:oleObj>
              </mc:Choice>
              <mc:Fallback>
                <p:oleObj name="Equation" r:id="rId5" imgW="647700" imgH="431800" progId="Equation.3">
                  <p:embed/>
                  <p:pic>
                    <p:nvPicPr>
                      <p:cNvPr id="0" name=""/>
                      <p:cNvPicPr/>
                      <p:nvPr/>
                    </p:nvPicPr>
                    <p:blipFill>
                      <a:blip r:embed="rId6"/>
                      <a:stretch>
                        <a:fillRect/>
                      </a:stretch>
                    </p:blipFill>
                    <p:spPr>
                      <a:xfrm>
                        <a:off x="3617847" y="2425982"/>
                        <a:ext cx="1106655" cy="738608"/>
                      </a:xfrm>
                      <a:prstGeom prst="rect">
                        <a:avLst/>
                      </a:prstGeom>
                    </p:spPr>
                  </p:pic>
                </p:oleObj>
              </mc:Fallback>
            </mc:AlternateContent>
          </a:graphicData>
        </a:graphic>
      </p:graphicFrame>
      <p:sp>
        <p:nvSpPr>
          <p:cNvPr id="2" name="Title 1"/>
          <p:cNvSpPr>
            <a:spLocks noGrp="1"/>
          </p:cNvSpPr>
          <p:nvPr>
            <p:ph type="title"/>
          </p:nvPr>
        </p:nvSpPr>
        <p:spPr>
          <a:xfrm>
            <a:off x="457200" y="3458176"/>
            <a:ext cx="8229600" cy="857250"/>
          </a:xfrm>
        </p:spPr>
        <p:txBody>
          <a:bodyPr>
            <a:noAutofit/>
          </a:bodyPr>
          <a:lstStyle/>
          <a:p>
            <a:r>
              <a:rPr lang="en-US" sz="2800" dirty="0" smtClean="0"/>
              <a:t>Take-home message: Use sample standard deviation to estimate population standard deviation</a:t>
            </a:r>
            <a:endParaRPr lang="en-US" sz="2800" dirty="0"/>
          </a:p>
        </p:txBody>
      </p:sp>
    </p:spTree>
    <p:extLst>
      <p:ext uri="{BB962C8B-B14F-4D97-AF65-F5344CB8AC3E}">
        <p14:creationId xmlns:p14="http://schemas.microsoft.com/office/powerpoint/2010/main" val="130756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823" y="2907156"/>
            <a:ext cx="3643121" cy="1798619"/>
          </a:xfrm>
          <a:prstGeom prst="rect">
            <a:avLst/>
          </a:prstGeom>
          <a:ln>
            <a:solidFill>
              <a:schemeClr val="tx1"/>
            </a:solidFill>
          </a:ln>
        </p:spPr>
      </p:pic>
      <p:sp>
        <p:nvSpPr>
          <p:cNvPr id="3" name="Content Placeholder 3"/>
          <p:cNvSpPr txBox="1">
            <a:spLocks/>
          </p:cNvSpPr>
          <p:nvPr/>
        </p:nvSpPr>
        <p:spPr>
          <a:xfrm>
            <a:off x="148232" y="580968"/>
            <a:ext cx="3221237" cy="2428966"/>
          </a:xfrm>
          <a:prstGeom prst="rect">
            <a:avLst/>
          </a:prstGeom>
        </p:spPr>
        <p:txBody>
          <a:bodyPr>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startAt="4"/>
            </a:pPr>
            <a:r>
              <a:rPr lang="en-US" dirty="0" smtClean="0"/>
              <a:t>Pick R function</a:t>
            </a:r>
          </a:p>
          <a:p>
            <a:pPr lvl="1"/>
            <a:r>
              <a:rPr lang="en-US" dirty="0" err="1" smtClean="0">
                <a:latin typeface="Courier"/>
                <a:cs typeface="Courier"/>
              </a:rPr>
              <a:t>pnorm</a:t>
            </a:r>
            <a:r>
              <a:rPr lang="en-US" dirty="0" smtClean="0"/>
              <a:t> if finding area</a:t>
            </a:r>
          </a:p>
          <a:p>
            <a:pPr lvl="1"/>
            <a:r>
              <a:rPr lang="en-US" dirty="0" err="1" smtClean="0">
                <a:latin typeface="Courier"/>
                <a:cs typeface="Courier"/>
              </a:rPr>
              <a:t>qnorm</a:t>
            </a:r>
            <a:r>
              <a:rPr lang="en-US" dirty="0" smtClean="0"/>
              <a:t> if finding x value (location of vertical lines)</a:t>
            </a:r>
          </a:p>
          <a:p>
            <a:pPr marL="514350" indent="-514350">
              <a:buFont typeface="+mj-lt"/>
              <a:buAutoNum type="arabicPeriod" startAt="4"/>
            </a:pPr>
            <a:r>
              <a:rPr lang="en-US" dirty="0" smtClean="0"/>
              <a:t>Define variables:</a:t>
            </a:r>
          </a:p>
          <a:p>
            <a:pPr marL="914400" lvl="1" indent="-514350"/>
            <a:r>
              <a:rPr lang="en-US" dirty="0" smtClean="0"/>
              <a:t>standard deviation</a:t>
            </a:r>
          </a:p>
          <a:p>
            <a:pPr marL="914400" lvl="1" indent="-514350"/>
            <a:r>
              <a:rPr lang="en-US" dirty="0" smtClean="0"/>
              <a:t>mean/proportion</a:t>
            </a:r>
          </a:p>
          <a:p>
            <a:pPr marL="914400" lvl="1" indent="-514350"/>
            <a:r>
              <a:rPr lang="en-US" dirty="0" smtClean="0"/>
              <a:t>test parameter</a:t>
            </a:r>
          </a:p>
          <a:p>
            <a:pPr marL="514350" indent="-514350">
              <a:buFont typeface="+mj-lt"/>
              <a:buAutoNum type="arabicPeriod" startAt="4"/>
            </a:pPr>
            <a:r>
              <a:rPr lang="en-US" dirty="0" smtClean="0"/>
              <a:t>Run R function</a:t>
            </a:r>
          </a:p>
          <a:p>
            <a:pPr marL="514350" indent="-514350">
              <a:buFont typeface="+mj-lt"/>
              <a:buAutoNum type="arabicPeriod" startAt="4"/>
            </a:pPr>
            <a:r>
              <a:rPr lang="en-US" dirty="0" smtClean="0"/>
              <a:t>Check result using inverse</a:t>
            </a:r>
          </a:p>
          <a:p>
            <a:pPr marL="857250" lvl="1" indent="-457200"/>
            <a:r>
              <a:rPr lang="en-US" dirty="0" err="1" smtClean="0"/>
              <a:t>dnorm</a:t>
            </a:r>
            <a:r>
              <a:rPr lang="en-US" dirty="0" smtClean="0"/>
              <a:t> if used </a:t>
            </a:r>
            <a:r>
              <a:rPr lang="en-US" dirty="0" err="1" smtClean="0"/>
              <a:t>qnorm</a:t>
            </a:r>
            <a:endParaRPr lang="en-US" dirty="0" smtClean="0"/>
          </a:p>
          <a:p>
            <a:pPr marL="857250" lvl="1" indent="-457200"/>
            <a:r>
              <a:rPr lang="en-US" dirty="0" err="1" smtClean="0"/>
              <a:t>qnorm</a:t>
            </a:r>
            <a:r>
              <a:rPr lang="en-US" dirty="0" smtClean="0"/>
              <a:t> is used </a:t>
            </a:r>
            <a:r>
              <a:rPr lang="en-US" dirty="0" err="1" smtClean="0"/>
              <a:t>dnorm</a:t>
            </a:r>
            <a:endParaRPr lang="en-US" dirty="0" smtClean="0"/>
          </a:p>
        </p:txBody>
      </p:sp>
      <p:sp>
        <p:nvSpPr>
          <p:cNvPr id="4" name="TextBox 3"/>
          <p:cNvSpPr txBox="1"/>
          <p:nvPr/>
        </p:nvSpPr>
        <p:spPr>
          <a:xfrm>
            <a:off x="148232" y="145693"/>
            <a:ext cx="1379630" cy="369332"/>
          </a:xfrm>
          <a:prstGeom prst="rect">
            <a:avLst/>
          </a:prstGeom>
          <a:noFill/>
        </p:spPr>
        <p:txBody>
          <a:bodyPr wrap="none" rtlCol="0">
            <a:spAutoFit/>
          </a:bodyPr>
          <a:lstStyle/>
          <a:p>
            <a:r>
              <a:rPr lang="en-US" dirty="0" smtClean="0">
                <a:solidFill>
                  <a:srgbClr val="FF0000"/>
                </a:solidFill>
              </a:rPr>
              <a:t>Continuing...</a:t>
            </a: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4054169" y="440477"/>
            <a:ext cx="4850124" cy="1784390"/>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4054169" y="2705499"/>
            <a:ext cx="4881261" cy="340088"/>
          </a:xfrm>
          <a:prstGeom prst="rect">
            <a:avLst/>
          </a:prstGeom>
          <a:ln>
            <a:solidFill>
              <a:srgbClr val="000000"/>
            </a:solidFill>
          </a:ln>
        </p:spPr>
      </p:pic>
      <p:cxnSp>
        <p:nvCxnSpPr>
          <p:cNvPr id="9" name="Straight Arrow Connector 8"/>
          <p:cNvCxnSpPr/>
          <p:nvPr/>
        </p:nvCxnSpPr>
        <p:spPr>
          <a:xfrm flipV="1">
            <a:off x="2503245" y="969052"/>
            <a:ext cx="1387428" cy="75615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886610" y="1725206"/>
            <a:ext cx="2077472" cy="359724"/>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635381" y="2312510"/>
            <a:ext cx="1255292" cy="49920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78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00"/>
            <a:ext cx="8229600" cy="857250"/>
          </a:xfrm>
        </p:spPr>
        <p:txBody>
          <a:bodyPr>
            <a:normAutofit/>
          </a:bodyPr>
          <a:lstStyle/>
          <a:p>
            <a:r>
              <a:rPr lang="en-US" sz="4000" dirty="0" smtClean="0"/>
              <a:t>Practice - you solve it</a:t>
            </a:r>
            <a:endParaRPr lang="en-US" sz="4000" dirty="0"/>
          </a:p>
        </p:txBody>
      </p:sp>
      <p:sp>
        <p:nvSpPr>
          <p:cNvPr id="3" name="TextBox 2"/>
          <p:cNvSpPr txBox="1"/>
          <p:nvPr/>
        </p:nvSpPr>
        <p:spPr>
          <a:xfrm>
            <a:off x="5476784" y="3321637"/>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0" y="794567"/>
            <a:ext cx="9144000" cy="3734741"/>
          </a:xfrm>
          <a:prstGeom prst="rect">
            <a:avLst/>
          </a:prstGeom>
          <a:ln>
            <a:solidFill>
              <a:srgbClr val="000000"/>
            </a:solidFill>
          </a:ln>
        </p:spPr>
      </p:pic>
      <p:sp>
        <p:nvSpPr>
          <p:cNvPr id="5" name="Rectangle 4"/>
          <p:cNvSpPr/>
          <p:nvPr/>
        </p:nvSpPr>
        <p:spPr>
          <a:xfrm>
            <a:off x="177065" y="4529308"/>
            <a:ext cx="8889851" cy="523220"/>
          </a:xfrm>
          <a:prstGeom prst="rect">
            <a:avLst/>
          </a:prstGeom>
        </p:spPr>
        <p:txBody>
          <a:bodyPr wrap="square">
            <a:spAutoFit/>
          </a:bodyPr>
          <a:lstStyle/>
          <a:p>
            <a:r>
              <a:rPr lang="en-US" sz="1400" dirty="0" smtClean="0"/>
              <a:t>From: Inference: Estimation &gt; Estimation: Population Proportion &gt; Confidence Intervals for Population Proportion p: Margin of Error</a:t>
            </a:r>
            <a:endParaRPr lang="en-US" sz="1400" dirty="0"/>
          </a:p>
        </p:txBody>
      </p:sp>
    </p:spTree>
    <p:extLst>
      <p:ext uri="{BB962C8B-B14F-4D97-AF65-F5344CB8AC3E}">
        <p14:creationId xmlns:p14="http://schemas.microsoft.com/office/powerpoint/2010/main" val="447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Practice - confidence interval for population </a:t>
            </a:r>
            <a:r>
              <a:rPr lang="en-US" sz="3200" dirty="0" smtClean="0">
                <a:solidFill>
                  <a:srgbClr val="3366FF"/>
                </a:solidFill>
              </a:rPr>
              <a:t>mean </a:t>
            </a:r>
            <a:r>
              <a:rPr lang="en-US" sz="3200" dirty="0" smtClean="0"/>
              <a:t>- </a:t>
            </a:r>
            <a:r>
              <a:rPr lang="en-US" sz="3200" dirty="0" smtClean="0">
                <a:latin typeface="Symbol" charset="2"/>
                <a:cs typeface="Symbol" charset="2"/>
              </a:rPr>
              <a:t>m</a:t>
            </a:r>
            <a:endParaRPr lang="en-US" sz="3200" dirty="0"/>
          </a:p>
        </p:txBody>
      </p:sp>
      <p:sp>
        <p:nvSpPr>
          <p:cNvPr id="3" name="Content Placeholder 2"/>
          <p:cNvSpPr>
            <a:spLocks noGrp="1"/>
          </p:cNvSpPr>
          <p:nvPr>
            <p:ph idx="1"/>
          </p:nvPr>
        </p:nvSpPr>
        <p:spPr>
          <a:xfrm>
            <a:off x="304558" y="1503756"/>
            <a:ext cx="8768463" cy="1513519"/>
          </a:xfrm>
        </p:spPr>
        <p:txBody>
          <a:bodyPr>
            <a:normAutofit fontScale="92500" lnSpcReduction="10000"/>
          </a:bodyPr>
          <a:lstStyle/>
          <a:p>
            <a:r>
              <a:rPr lang="en-US" dirty="0" smtClean="0"/>
              <a:t>What's the standard deviation for a sample mean</a:t>
            </a:r>
            <a:r>
              <a:rPr lang="en-US" dirty="0" smtClean="0"/>
              <a:t>?</a:t>
            </a:r>
          </a:p>
          <a:p>
            <a:r>
              <a:rPr lang="en-US" dirty="0" smtClean="0"/>
              <a:t>Use standard error of the mean (if don't know population standard deviation)</a:t>
            </a:r>
            <a:endParaRPr lang="en-US" dirty="0" smtClean="0"/>
          </a:p>
          <a:p>
            <a:endParaRPr lang="en-US" dirty="0"/>
          </a:p>
        </p:txBody>
      </p:sp>
      <p:sp>
        <p:nvSpPr>
          <p:cNvPr id="4" name="TextBox 3"/>
          <p:cNvSpPr txBox="1"/>
          <p:nvPr/>
        </p:nvSpPr>
        <p:spPr>
          <a:xfrm>
            <a:off x="651553" y="3531117"/>
            <a:ext cx="4389543" cy="461665"/>
          </a:xfrm>
          <a:prstGeom prst="rect">
            <a:avLst/>
          </a:prstGeom>
          <a:noFill/>
        </p:spPr>
        <p:txBody>
          <a:bodyPr wrap="none" rtlCol="0">
            <a:spAutoFit/>
          </a:bodyPr>
          <a:lstStyle/>
          <a:p>
            <a:r>
              <a:rPr lang="en-US" sz="2400" dirty="0" smtClean="0"/>
              <a:t>Hint: recall Central Limit Theorem </a:t>
            </a:r>
            <a:endParaRPr lang="en-US" sz="2400" dirty="0"/>
          </a:p>
        </p:txBody>
      </p:sp>
    </p:spTree>
    <p:extLst>
      <p:ext uri="{BB962C8B-B14F-4D97-AF65-F5344CB8AC3E}">
        <p14:creationId xmlns:p14="http://schemas.microsoft.com/office/powerpoint/2010/main" val="142832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38" y="83861"/>
            <a:ext cx="8229600" cy="367980"/>
          </a:xfrm>
        </p:spPr>
        <p:txBody>
          <a:bodyPr>
            <a:noAutofit/>
          </a:bodyPr>
          <a:lstStyle/>
          <a:p>
            <a:r>
              <a:rPr lang="en-US" sz="3200" dirty="0" smtClean="0"/>
              <a:t>Practice - you solve it</a:t>
            </a:r>
            <a:endParaRPr lang="en-US" sz="3200" dirty="0"/>
          </a:p>
        </p:txBody>
      </p:sp>
      <p:sp>
        <p:nvSpPr>
          <p:cNvPr id="4" name="TextBox 3"/>
          <p:cNvSpPr txBox="1"/>
          <p:nvPr/>
        </p:nvSpPr>
        <p:spPr>
          <a:xfrm>
            <a:off x="5757644" y="3669676"/>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1349353" y="539517"/>
            <a:ext cx="6398739" cy="4226404"/>
          </a:xfrm>
          <a:prstGeom prst="rect">
            <a:avLst/>
          </a:prstGeom>
          <a:ln>
            <a:solidFill>
              <a:srgbClr val="000000"/>
            </a:solidFill>
          </a:ln>
        </p:spPr>
      </p:pic>
    </p:spTree>
    <p:extLst>
      <p:ext uri="{BB962C8B-B14F-4D97-AF65-F5344CB8AC3E}">
        <p14:creationId xmlns:p14="http://schemas.microsoft.com/office/powerpoint/2010/main" val="240083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8947"/>
          </a:xfrm>
        </p:spPr>
        <p:txBody>
          <a:bodyPr>
            <a:normAutofit fontScale="90000"/>
          </a:bodyPr>
          <a:lstStyle/>
          <a:p>
            <a:r>
              <a:rPr lang="en-US" sz="3200" dirty="0" smtClean="0"/>
              <a:t>Practice - You solve it</a:t>
            </a:r>
            <a:endParaRPr lang="en-US" sz="3200" dirty="0"/>
          </a:p>
        </p:txBody>
      </p:sp>
      <p:sp>
        <p:nvSpPr>
          <p:cNvPr id="3" name="Rectangle 2"/>
          <p:cNvSpPr/>
          <p:nvPr/>
        </p:nvSpPr>
        <p:spPr>
          <a:xfrm>
            <a:off x="225909" y="1009839"/>
            <a:ext cx="8792161" cy="2308324"/>
          </a:xfrm>
          <a:prstGeom prst="rect">
            <a:avLst/>
          </a:prstGeom>
        </p:spPr>
        <p:txBody>
          <a:bodyPr wrap="square">
            <a:spAutoFit/>
          </a:bodyPr>
          <a:lstStyle/>
          <a:p>
            <a:r>
              <a:rPr lang="en-US" dirty="0" smtClean="0"/>
              <a:t>The Golden Retriever Club of America conducted a study of 64 golden retrievers, and found the average age at death in the sample to be 11.0 years old. Let’s assume the standard deviation of golden retriever lifespan is known to be 1.2 years (this is consistent with studies and with some other dog breeds). Give three confidence interval estimates for the unknown mean age at death for golden retrievers: first using 90% confidence, then 95%, and finally 99%. Please report your intervals in parenthesis notation, and please round your final values to the nearest tenth for simplicity. Be sure to notice the size of the intervals with the different confidence levels.</a:t>
            </a:r>
            <a:endParaRPr lang="en-US" dirty="0"/>
          </a:p>
        </p:txBody>
      </p:sp>
      <p:sp>
        <p:nvSpPr>
          <p:cNvPr id="4" name="TextBox 3"/>
          <p:cNvSpPr txBox="1"/>
          <p:nvPr/>
        </p:nvSpPr>
        <p:spPr>
          <a:xfrm>
            <a:off x="690359" y="4548933"/>
            <a:ext cx="7106578" cy="523220"/>
          </a:xfrm>
          <a:prstGeom prst="rect">
            <a:avLst/>
          </a:prstGeom>
          <a:noFill/>
        </p:spPr>
        <p:txBody>
          <a:bodyPr wrap="square" rtlCol="0">
            <a:spAutoFit/>
          </a:bodyPr>
          <a:lstStyle/>
          <a:p>
            <a:r>
              <a:rPr lang="en-US" sz="1400" dirty="0" smtClean="0"/>
              <a:t>From: Inference: Estimation &gt; Estimation: Population Mean &gt; Confidence Intervals for the Population Mean: Other Levels of Confidence</a:t>
            </a:r>
            <a:endParaRPr lang="en-US" sz="1400" dirty="0"/>
          </a:p>
        </p:txBody>
      </p:sp>
    </p:spTree>
    <p:extLst>
      <p:ext uri="{BB962C8B-B14F-4D97-AF65-F5344CB8AC3E}">
        <p14:creationId xmlns:p14="http://schemas.microsoft.com/office/powerpoint/2010/main" val="96957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63229"/>
            <a:ext cx="9144000" cy="2846533"/>
          </a:xfrm>
          <a:prstGeom prst="rect">
            <a:avLst/>
          </a:prstGeom>
          <a:ln>
            <a:solidFill>
              <a:schemeClr val="tx1"/>
            </a:solidFill>
          </a:ln>
        </p:spPr>
      </p:pic>
      <p:sp>
        <p:nvSpPr>
          <p:cNvPr id="2" name="Title 1"/>
          <p:cNvSpPr>
            <a:spLocks noGrp="1"/>
          </p:cNvSpPr>
          <p:nvPr>
            <p:ph type="title"/>
          </p:nvPr>
        </p:nvSpPr>
        <p:spPr>
          <a:xfrm>
            <a:off x="0" y="205979"/>
            <a:ext cx="9144000" cy="857250"/>
          </a:xfrm>
        </p:spPr>
        <p:txBody>
          <a:bodyPr>
            <a:normAutofit fontScale="90000"/>
          </a:bodyPr>
          <a:lstStyle/>
          <a:p>
            <a:r>
              <a:rPr lang="en-US" dirty="0" smtClean="0"/>
              <a:t>Point estimators - mean and proportion</a:t>
            </a:r>
            <a:endParaRPr lang="en-US" dirty="0"/>
          </a:p>
        </p:txBody>
      </p:sp>
      <p:sp>
        <p:nvSpPr>
          <p:cNvPr id="3" name="Content Placeholder 2"/>
          <p:cNvSpPr>
            <a:spLocks noGrp="1"/>
          </p:cNvSpPr>
          <p:nvPr>
            <p:ph idx="1"/>
          </p:nvPr>
        </p:nvSpPr>
        <p:spPr>
          <a:xfrm>
            <a:off x="457200" y="3909762"/>
            <a:ext cx="8229600" cy="903557"/>
          </a:xfrm>
        </p:spPr>
        <p:txBody>
          <a:bodyPr>
            <a:normAutofit fontScale="70000" lnSpcReduction="20000"/>
          </a:bodyPr>
          <a:lstStyle/>
          <a:p>
            <a:pPr marL="0" indent="0">
              <a:buNone/>
            </a:pPr>
            <a:r>
              <a:rPr lang="en-US" i="1" dirty="0" smtClean="0">
                <a:solidFill>
                  <a:srgbClr val="3366FF"/>
                </a:solidFill>
              </a:rPr>
              <a:t>Unbiased</a:t>
            </a:r>
            <a:r>
              <a:rPr lang="en-US" dirty="0" smtClean="0"/>
              <a:t>: The point estimator fluctuates randomly around the population's value.  Half the time, it's larger. Half the time, it's smaller.  </a:t>
            </a:r>
          </a:p>
          <a:p>
            <a:pPr marL="0" indent="0">
              <a:buNone/>
            </a:pPr>
            <a:endParaRPr lang="en-US" dirty="0"/>
          </a:p>
        </p:txBody>
      </p:sp>
      <p:sp>
        <p:nvSpPr>
          <p:cNvPr id="6" name="TextBox 5"/>
          <p:cNvSpPr txBox="1"/>
          <p:nvPr/>
        </p:nvSpPr>
        <p:spPr>
          <a:xfrm>
            <a:off x="202062" y="4659430"/>
            <a:ext cx="8608192" cy="307777"/>
          </a:xfrm>
          <a:prstGeom prst="rect">
            <a:avLst/>
          </a:prstGeom>
          <a:noFill/>
        </p:spPr>
        <p:txBody>
          <a:bodyPr wrap="square" rtlCol="0">
            <a:spAutoFit/>
          </a:bodyPr>
          <a:lstStyle/>
          <a:p>
            <a:r>
              <a:rPr lang="en-US" sz="1400" dirty="0"/>
              <a:t>from: Inference: Estimation &gt; Estimation: Point Estimation &gt; Point Estimation: Unbiased Estimators</a:t>
            </a:r>
          </a:p>
        </p:txBody>
      </p:sp>
    </p:spTree>
    <p:extLst>
      <p:ext uri="{BB962C8B-B14F-4D97-AF65-F5344CB8AC3E}">
        <p14:creationId xmlns:p14="http://schemas.microsoft.com/office/powerpoint/2010/main" val="100922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Use CLT to define confidence intervals for point estimators</a:t>
            </a:r>
            <a:endParaRPr lang="en-US" sz="3600" dirty="0"/>
          </a:p>
        </p:txBody>
      </p:sp>
      <p:sp>
        <p:nvSpPr>
          <p:cNvPr id="5" name="TextBox 4"/>
          <p:cNvSpPr txBox="1"/>
          <p:nvPr/>
        </p:nvSpPr>
        <p:spPr>
          <a:xfrm>
            <a:off x="3902364" y="2640061"/>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7697" y="1354281"/>
            <a:ext cx="9144000" cy="3218688"/>
          </a:xfrm>
          <a:prstGeom prst="rect">
            <a:avLst/>
          </a:prstGeom>
          <a:ln>
            <a:solidFill>
              <a:srgbClr val="000000"/>
            </a:solidFill>
          </a:ln>
        </p:spPr>
      </p:pic>
      <p:sp>
        <p:nvSpPr>
          <p:cNvPr id="7" name="Rectangle 6"/>
          <p:cNvSpPr/>
          <p:nvPr/>
        </p:nvSpPr>
        <p:spPr>
          <a:xfrm>
            <a:off x="169334" y="4690602"/>
            <a:ext cx="8766848" cy="369332"/>
          </a:xfrm>
          <a:prstGeom prst="rect">
            <a:avLst/>
          </a:prstGeom>
        </p:spPr>
        <p:txBody>
          <a:bodyPr wrap="square">
            <a:spAutoFit/>
          </a:bodyPr>
          <a:lstStyle/>
          <a:p>
            <a:r>
              <a:rPr lang="en-US" dirty="0" smtClean="0"/>
              <a:t>from: Inference: Estimation &gt; Estimation: Point Estimation &gt; Interval Estimation</a:t>
            </a:r>
            <a:endParaRPr lang="en-US" dirty="0"/>
          </a:p>
        </p:txBody>
      </p:sp>
    </p:spTree>
    <p:extLst>
      <p:ext uri="{BB962C8B-B14F-4D97-AF65-F5344CB8AC3E}">
        <p14:creationId xmlns:p14="http://schemas.microsoft.com/office/powerpoint/2010/main" val="384030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51" y="205979"/>
            <a:ext cx="9024176" cy="857250"/>
          </a:xfrm>
        </p:spPr>
        <p:txBody>
          <a:bodyPr>
            <a:normAutofit fontScale="90000"/>
          </a:bodyPr>
          <a:lstStyle/>
          <a:p>
            <a:r>
              <a:rPr lang="en-US" sz="3600" dirty="0" smtClean="0">
                <a:solidFill>
                  <a:srgbClr val="FF6600"/>
                </a:solidFill>
              </a:rPr>
              <a:t>Goal</a:t>
            </a:r>
            <a:r>
              <a:rPr lang="en-US" sz="3600" dirty="0" smtClean="0"/>
              <a:t>: Know how to calculate a confidence interval </a:t>
            </a:r>
            <a:endParaRPr lang="en-US" sz="3600" dirty="0"/>
          </a:p>
        </p:txBody>
      </p:sp>
      <p:sp>
        <p:nvSpPr>
          <p:cNvPr id="4" name="Content Placeholder 3"/>
          <p:cNvSpPr>
            <a:spLocks noGrp="1"/>
          </p:cNvSpPr>
          <p:nvPr>
            <p:ph idx="1"/>
          </p:nvPr>
        </p:nvSpPr>
        <p:spPr/>
        <p:txBody>
          <a:bodyPr>
            <a:normAutofit fontScale="92500"/>
          </a:bodyPr>
          <a:lstStyle/>
          <a:p>
            <a:r>
              <a:rPr lang="en-US" dirty="0" smtClean="0"/>
              <a:t>For point estimator of population mean - </a:t>
            </a:r>
            <a:r>
              <a:rPr lang="en-US" dirty="0" smtClean="0">
                <a:latin typeface="Symbol" charset="2"/>
                <a:cs typeface="Symbol" charset="2"/>
              </a:rPr>
              <a:t>m</a:t>
            </a:r>
          </a:p>
          <a:p>
            <a:r>
              <a:rPr lang="en-US" dirty="0" smtClean="0"/>
              <a:t>For point estimator of population proportion - </a:t>
            </a:r>
            <a:r>
              <a:rPr lang="en-US" i="1" dirty="0" smtClean="0"/>
              <a:t>p</a:t>
            </a:r>
          </a:p>
          <a:p>
            <a:r>
              <a:rPr lang="en-US" dirty="0" smtClean="0"/>
              <a:t>How?</a:t>
            </a:r>
          </a:p>
          <a:p>
            <a:pPr lvl="1"/>
            <a:r>
              <a:rPr lang="en-US" dirty="0" smtClean="0"/>
              <a:t>Use </a:t>
            </a:r>
            <a:r>
              <a:rPr lang="en-US" dirty="0" smtClean="0">
                <a:solidFill>
                  <a:srgbClr val="3366FF"/>
                </a:solidFill>
              </a:rPr>
              <a:t>Central Limit theorem</a:t>
            </a:r>
            <a:r>
              <a:rPr lang="en-US" dirty="0" smtClean="0"/>
              <a:t>: sample means and sample proportions (under certain conditions) are normally distributed</a:t>
            </a:r>
          </a:p>
          <a:p>
            <a:pPr lvl="1"/>
            <a:r>
              <a:rPr lang="en-US" dirty="0" smtClean="0"/>
              <a:t>Use </a:t>
            </a:r>
            <a:r>
              <a:rPr lang="en-US" dirty="0" err="1" smtClean="0">
                <a:latin typeface="Courier"/>
                <a:cs typeface="Courier"/>
              </a:rPr>
              <a:t>pnorm</a:t>
            </a:r>
            <a:r>
              <a:rPr lang="en-US" dirty="0" smtClean="0"/>
              <a:t>, </a:t>
            </a:r>
            <a:r>
              <a:rPr lang="en-US" dirty="0" err="1" smtClean="0">
                <a:latin typeface="Courier"/>
                <a:cs typeface="Courier"/>
              </a:rPr>
              <a:t>qnorm</a:t>
            </a:r>
            <a:r>
              <a:rPr lang="en-US" dirty="0" smtClean="0"/>
              <a:t> functions in R</a:t>
            </a:r>
          </a:p>
        </p:txBody>
      </p:sp>
    </p:spTree>
    <p:extLst>
      <p:ext uri="{BB962C8B-B14F-4D97-AF65-F5344CB8AC3E}">
        <p14:creationId xmlns:p14="http://schemas.microsoft.com/office/powerpoint/2010/main" val="34040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3113" y="269395"/>
            <a:ext cx="5633614" cy="3912389"/>
          </a:xfrm>
          <a:prstGeom prst="rect">
            <a:avLst/>
          </a:prstGeom>
          <a:ln>
            <a:solidFill>
              <a:srgbClr val="000000"/>
            </a:solidFill>
          </a:ln>
        </p:spPr>
      </p:pic>
      <p:sp>
        <p:nvSpPr>
          <p:cNvPr id="5" name="TextBox 4"/>
          <p:cNvSpPr txBox="1"/>
          <p:nvPr/>
        </p:nvSpPr>
        <p:spPr>
          <a:xfrm>
            <a:off x="256438" y="4277400"/>
            <a:ext cx="8560146" cy="738664"/>
          </a:xfrm>
          <a:prstGeom prst="rect">
            <a:avLst/>
          </a:prstGeom>
          <a:noFill/>
        </p:spPr>
        <p:txBody>
          <a:bodyPr wrap="square" rtlCol="0">
            <a:spAutoFit/>
          </a:bodyPr>
          <a:lstStyle/>
          <a:p>
            <a:r>
              <a:rPr lang="en-US" sz="1400" dirty="0"/>
              <a:t>from: Inference: Estimation &gt; Estimation: Population Proportion &gt; Confidence Intervals for Population Proportion p: Margin of Error</a:t>
            </a:r>
          </a:p>
          <a:p>
            <a:endParaRPr lang="en-US" sz="1400" dirty="0"/>
          </a:p>
        </p:txBody>
      </p:sp>
    </p:spTree>
    <p:extLst>
      <p:ext uri="{BB962C8B-B14F-4D97-AF65-F5344CB8AC3E}">
        <p14:creationId xmlns:p14="http://schemas.microsoft.com/office/powerpoint/2010/main" val="47066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68" y="205979"/>
            <a:ext cx="9070732" cy="587795"/>
          </a:xfrm>
        </p:spPr>
        <p:txBody>
          <a:bodyPr>
            <a:noAutofit/>
          </a:bodyPr>
          <a:lstStyle/>
          <a:p>
            <a:r>
              <a:rPr lang="en-US" sz="3200" dirty="0" smtClean="0"/>
              <a:t>Remember: How to solve CLT-related problems</a:t>
            </a:r>
            <a:endParaRPr lang="en-US" sz="3200" dirty="0"/>
          </a:p>
        </p:txBody>
      </p:sp>
      <p:sp>
        <p:nvSpPr>
          <p:cNvPr id="3" name="Content Placeholder 2"/>
          <p:cNvSpPr>
            <a:spLocks noGrp="1"/>
          </p:cNvSpPr>
          <p:nvPr>
            <p:ph sz="half" idx="1"/>
          </p:nvPr>
        </p:nvSpPr>
        <p:spPr>
          <a:xfrm>
            <a:off x="457200" y="1279185"/>
            <a:ext cx="4038600" cy="3497095"/>
          </a:xfrm>
        </p:spPr>
        <p:txBody>
          <a:bodyPr>
            <a:normAutofit fontScale="70000" lnSpcReduction="20000"/>
          </a:bodyPr>
          <a:lstStyle/>
          <a:p>
            <a:pPr marL="514350" indent="-514350">
              <a:buFont typeface="+mj-lt"/>
              <a:buAutoNum type="arabicPeriod"/>
            </a:pPr>
            <a:r>
              <a:rPr lang="en-US" dirty="0" smtClean="0"/>
              <a:t>Draw normal curve</a:t>
            </a:r>
          </a:p>
          <a:p>
            <a:pPr marL="514350" indent="-514350">
              <a:buFont typeface="+mj-lt"/>
              <a:buAutoNum type="arabicPeriod"/>
            </a:pPr>
            <a:r>
              <a:rPr lang="en-US" dirty="0" smtClean="0"/>
              <a:t>Add vertical lines </a:t>
            </a:r>
          </a:p>
          <a:p>
            <a:pPr lvl="1"/>
            <a:r>
              <a:rPr lang="en-US" dirty="0" smtClean="0"/>
              <a:t>mean or sample proportion</a:t>
            </a:r>
          </a:p>
          <a:p>
            <a:pPr lvl="1"/>
            <a:r>
              <a:rPr lang="en-US" dirty="0" smtClean="0"/>
              <a:t>threshold lines</a:t>
            </a:r>
          </a:p>
          <a:p>
            <a:pPr marL="514350" indent="-514350">
              <a:buFont typeface="+mj-lt"/>
              <a:buAutoNum type="arabicPeriod"/>
            </a:pPr>
            <a:r>
              <a:rPr lang="en-US" dirty="0" smtClean="0"/>
              <a:t>Shade relevant area</a:t>
            </a:r>
          </a:p>
          <a:p>
            <a:endParaRPr lang="en-US" dirty="0"/>
          </a:p>
        </p:txBody>
      </p:sp>
      <p:sp>
        <p:nvSpPr>
          <p:cNvPr id="4" name="Content Placeholder 3"/>
          <p:cNvSpPr>
            <a:spLocks noGrp="1"/>
          </p:cNvSpPr>
          <p:nvPr>
            <p:ph sz="half" idx="2"/>
          </p:nvPr>
        </p:nvSpPr>
        <p:spPr>
          <a:xfrm>
            <a:off x="4648200" y="1256368"/>
            <a:ext cx="4038600" cy="3482006"/>
          </a:xfrm>
        </p:spPr>
        <p:txBody>
          <a:bodyPr>
            <a:normAutofit fontScale="70000" lnSpcReduction="20000"/>
          </a:bodyPr>
          <a:lstStyle/>
          <a:p>
            <a:pPr marL="514350" indent="-514350">
              <a:buFont typeface="+mj-lt"/>
              <a:buAutoNum type="arabicPeriod" startAt="4"/>
            </a:pPr>
            <a:r>
              <a:rPr lang="en-US" dirty="0" smtClean="0"/>
              <a:t>Pick R function</a:t>
            </a:r>
          </a:p>
          <a:p>
            <a:pPr lvl="1"/>
            <a:r>
              <a:rPr lang="en-US" dirty="0" err="1" smtClean="0">
                <a:latin typeface="Courier"/>
                <a:cs typeface="Courier"/>
              </a:rPr>
              <a:t>pnorm</a:t>
            </a:r>
            <a:r>
              <a:rPr lang="en-US" dirty="0" smtClean="0"/>
              <a:t> if finding area</a:t>
            </a:r>
          </a:p>
          <a:p>
            <a:pPr lvl="1"/>
            <a:r>
              <a:rPr lang="en-US" dirty="0" err="1" smtClean="0">
                <a:latin typeface="Courier"/>
                <a:cs typeface="Courier"/>
              </a:rPr>
              <a:t>qnorm</a:t>
            </a:r>
            <a:r>
              <a:rPr lang="en-US" dirty="0" smtClean="0"/>
              <a:t> if finding x value (location of vertical lines)</a:t>
            </a:r>
          </a:p>
          <a:p>
            <a:pPr marL="514350" indent="-514350">
              <a:buFont typeface="+mj-lt"/>
              <a:buAutoNum type="arabicPeriod" startAt="4"/>
            </a:pPr>
            <a:r>
              <a:rPr lang="en-US" dirty="0" smtClean="0"/>
              <a:t>Define variables:</a:t>
            </a:r>
          </a:p>
          <a:p>
            <a:pPr marL="914400" lvl="1" indent="-514350"/>
            <a:r>
              <a:rPr lang="en-US" dirty="0" smtClean="0"/>
              <a:t>standard deviation</a:t>
            </a:r>
          </a:p>
          <a:p>
            <a:pPr marL="914400" lvl="1" indent="-514350"/>
            <a:r>
              <a:rPr lang="en-US" dirty="0" smtClean="0"/>
              <a:t>mean/proportion</a:t>
            </a:r>
          </a:p>
          <a:p>
            <a:pPr marL="914400" lvl="1" indent="-514350"/>
            <a:r>
              <a:rPr lang="en-US" dirty="0" smtClean="0"/>
              <a:t>test parameter</a:t>
            </a:r>
          </a:p>
          <a:p>
            <a:pPr marL="514350" indent="-514350">
              <a:buFont typeface="+mj-lt"/>
              <a:buAutoNum type="arabicPeriod" startAt="4"/>
            </a:pPr>
            <a:r>
              <a:rPr lang="en-US" dirty="0" smtClean="0"/>
              <a:t>Run R function</a:t>
            </a:r>
          </a:p>
          <a:p>
            <a:pPr marL="514350" indent="-514350">
              <a:buFont typeface="+mj-lt"/>
              <a:buAutoNum type="arabicPeriod" startAt="4"/>
            </a:pPr>
            <a:r>
              <a:rPr lang="en-US" dirty="0" smtClean="0"/>
              <a:t>Check result using inverse</a:t>
            </a:r>
          </a:p>
          <a:p>
            <a:pPr marL="857250" lvl="1" indent="-457200"/>
            <a:r>
              <a:rPr lang="en-US" dirty="0" err="1" smtClean="0"/>
              <a:t>dnorm</a:t>
            </a:r>
            <a:r>
              <a:rPr lang="en-US" dirty="0" smtClean="0"/>
              <a:t> if used </a:t>
            </a:r>
            <a:r>
              <a:rPr lang="en-US" dirty="0" err="1" smtClean="0"/>
              <a:t>qnorm</a:t>
            </a:r>
            <a:endParaRPr lang="en-US" dirty="0" smtClean="0"/>
          </a:p>
          <a:p>
            <a:pPr marL="857250" lvl="1" indent="-457200"/>
            <a:r>
              <a:rPr lang="en-US" dirty="0" err="1" smtClean="0"/>
              <a:t>qnorm</a:t>
            </a:r>
            <a:r>
              <a:rPr lang="en-US" dirty="0" smtClean="0"/>
              <a:t> is used </a:t>
            </a:r>
            <a:r>
              <a:rPr lang="en-US" dirty="0" err="1" smtClean="0"/>
              <a:t>dnorm</a:t>
            </a:r>
            <a:endParaRPr lang="en-US" dirty="0" smtClean="0"/>
          </a:p>
        </p:txBody>
      </p:sp>
      <p:sp>
        <p:nvSpPr>
          <p:cNvPr id="5" name="TextBox 4"/>
          <p:cNvSpPr txBox="1"/>
          <p:nvPr/>
        </p:nvSpPr>
        <p:spPr>
          <a:xfrm>
            <a:off x="311325" y="3449737"/>
            <a:ext cx="3730269" cy="646331"/>
          </a:xfrm>
          <a:prstGeom prst="rect">
            <a:avLst/>
          </a:prstGeom>
          <a:noFill/>
          <a:ln>
            <a:solidFill>
              <a:srgbClr val="000000"/>
            </a:solidFill>
          </a:ln>
        </p:spPr>
        <p:txBody>
          <a:bodyPr wrap="square" rtlCol="0">
            <a:spAutoFit/>
          </a:bodyPr>
          <a:lstStyle/>
          <a:p>
            <a:pPr algn="ctr"/>
            <a:r>
              <a:rPr lang="en-US" b="1" dirty="0" smtClean="0">
                <a:solidFill>
                  <a:srgbClr val="FF6600"/>
                </a:solidFill>
              </a:rPr>
              <a:t>Problem-solving tip</a:t>
            </a:r>
            <a:r>
              <a:rPr lang="en-US" dirty="0" smtClean="0"/>
              <a:t>: First draw the problem. This will give you insight!</a:t>
            </a:r>
            <a:endParaRPr lang="en-US" dirty="0"/>
          </a:p>
        </p:txBody>
      </p:sp>
    </p:spTree>
    <p:extLst>
      <p:ext uri="{BB962C8B-B14F-4D97-AF65-F5344CB8AC3E}">
        <p14:creationId xmlns:p14="http://schemas.microsoft.com/office/powerpoint/2010/main" val="425888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5332" y="635019"/>
            <a:ext cx="4754237" cy="3981080"/>
          </a:xfrm>
          <a:prstGeom prst="rect">
            <a:avLst/>
          </a:prstGeom>
        </p:spPr>
      </p:pic>
      <p:sp>
        <p:nvSpPr>
          <p:cNvPr id="3" name="TextBox 2"/>
          <p:cNvSpPr txBox="1"/>
          <p:nvPr/>
        </p:nvSpPr>
        <p:spPr>
          <a:xfrm>
            <a:off x="6264414" y="1464792"/>
            <a:ext cx="2446083" cy="1200329"/>
          </a:xfrm>
          <a:prstGeom prst="rect">
            <a:avLst/>
          </a:prstGeom>
          <a:noFill/>
        </p:spPr>
        <p:txBody>
          <a:bodyPr wrap="square" rtlCol="0">
            <a:spAutoFit/>
          </a:bodyPr>
          <a:lstStyle/>
          <a:p>
            <a:r>
              <a:rPr lang="en-US" dirty="0" smtClean="0"/>
              <a:t>We want to find x</a:t>
            </a:r>
            <a:r>
              <a:rPr lang="en-US" baseline="-25000" dirty="0" smtClean="0"/>
              <a:t>1</a:t>
            </a:r>
            <a:r>
              <a:rPr lang="en-US" dirty="0" smtClean="0"/>
              <a:t> and x</a:t>
            </a:r>
            <a:r>
              <a:rPr lang="en-US" baseline="-25000" dirty="0" smtClean="0"/>
              <a:t>2</a:t>
            </a:r>
            <a:r>
              <a:rPr lang="en-US" dirty="0" smtClean="0"/>
              <a:t> that "carve out"  95% of the area under the curve</a:t>
            </a:r>
          </a:p>
        </p:txBody>
      </p:sp>
      <p:sp>
        <p:nvSpPr>
          <p:cNvPr id="4" name="TextBox 3"/>
          <p:cNvSpPr txBox="1"/>
          <p:nvPr/>
        </p:nvSpPr>
        <p:spPr>
          <a:xfrm>
            <a:off x="2388967" y="4274166"/>
            <a:ext cx="521785" cy="369332"/>
          </a:xfrm>
          <a:prstGeom prst="rect">
            <a:avLst/>
          </a:prstGeom>
          <a:noFill/>
        </p:spPr>
        <p:txBody>
          <a:bodyPr wrap="none" rtlCol="0">
            <a:spAutoFit/>
          </a:bodyPr>
          <a:lstStyle/>
          <a:p>
            <a:r>
              <a:rPr lang="en-US" dirty="0" smtClean="0"/>
              <a:t>? x</a:t>
            </a:r>
            <a:r>
              <a:rPr lang="en-US" baseline="-25000" dirty="0" smtClean="0"/>
              <a:t>1</a:t>
            </a:r>
            <a:endParaRPr lang="en-US" baseline="-25000" dirty="0"/>
          </a:p>
        </p:txBody>
      </p:sp>
      <p:cxnSp>
        <p:nvCxnSpPr>
          <p:cNvPr id="7" name="Straight Connector 6"/>
          <p:cNvCxnSpPr/>
          <p:nvPr/>
        </p:nvCxnSpPr>
        <p:spPr>
          <a:xfrm>
            <a:off x="2649860" y="3211730"/>
            <a:ext cx="0" cy="1050224"/>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58224" y="3346061"/>
            <a:ext cx="1" cy="915893"/>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3065045" y="1672394"/>
            <a:ext cx="1856576" cy="2040030"/>
          </a:xfrm>
          <a:custGeom>
            <a:avLst/>
            <a:gdLst>
              <a:gd name="connsiteX0" fmla="*/ 799842 w 1856576"/>
              <a:gd name="connsiteY0" fmla="*/ 434159 h 2040030"/>
              <a:gd name="connsiteX1" fmla="*/ 848688 w 1856576"/>
              <a:gd name="connsiteY1" fmla="*/ 452477 h 2040030"/>
              <a:gd name="connsiteX2" fmla="*/ 1349352 w 1856576"/>
              <a:gd name="connsiteY2" fmla="*/ 434159 h 2040030"/>
              <a:gd name="connsiteX3" fmla="*/ 1392092 w 1856576"/>
              <a:gd name="connsiteY3" fmla="*/ 440265 h 2040030"/>
              <a:gd name="connsiteX4" fmla="*/ 1355458 w 1856576"/>
              <a:gd name="connsiteY4" fmla="*/ 470795 h 2040030"/>
              <a:gd name="connsiteX5" fmla="*/ 1312718 w 1856576"/>
              <a:gd name="connsiteY5" fmla="*/ 501325 h 2040030"/>
              <a:gd name="connsiteX6" fmla="*/ 1263873 w 1856576"/>
              <a:gd name="connsiteY6" fmla="*/ 531854 h 2040030"/>
              <a:gd name="connsiteX7" fmla="*/ 1196711 w 1856576"/>
              <a:gd name="connsiteY7" fmla="*/ 580702 h 2040030"/>
              <a:gd name="connsiteX8" fmla="*/ 1056280 w 1856576"/>
              <a:gd name="connsiteY8" fmla="*/ 635655 h 2040030"/>
              <a:gd name="connsiteX9" fmla="*/ 1013541 w 1856576"/>
              <a:gd name="connsiteY9" fmla="*/ 660079 h 2040030"/>
              <a:gd name="connsiteX10" fmla="*/ 1001329 w 1856576"/>
              <a:gd name="connsiteY10" fmla="*/ 672291 h 2040030"/>
              <a:gd name="connsiteX11" fmla="*/ 1099020 w 1856576"/>
              <a:gd name="connsiteY11" fmla="*/ 678397 h 2040030"/>
              <a:gd name="connsiteX12" fmla="*/ 1123443 w 1856576"/>
              <a:gd name="connsiteY12" fmla="*/ 666185 h 2040030"/>
              <a:gd name="connsiteX13" fmla="*/ 1025752 w 1856576"/>
              <a:gd name="connsiteY13" fmla="*/ 708927 h 2040030"/>
              <a:gd name="connsiteX14" fmla="*/ 879216 w 1856576"/>
              <a:gd name="connsiteY14" fmla="*/ 769986 h 2040030"/>
              <a:gd name="connsiteX15" fmla="*/ 787631 w 1856576"/>
              <a:gd name="connsiteY15" fmla="*/ 812728 h 2040030"/>
              <a:gd name="connsiteX16" fmla="*/ 854793 w 1856576"/>
              <a:gd name="connsiteY16" fmla="*/ 824940 h 2040030"/>
              <a:gd name="connsiteX17" fmla="*/ 1044069 w 1856576"/>
              <a:gd name="connsiteY17" fmla="*/ 818834 h 2040030"/>
              <a:gd name="connsiteX18" fmla="*/ 958590 w 1856576"/>
              <a:gd name="connsiteY18" fmla="*/ 837152 h 2040030"/>
              <a:gd name="connsiteX19" fmla="*/ 867005 w 1856576"/>
              <a:gd name="connsiteY19" fmla="*/ 861576 h 2040030"/>
              <a:gd name="connsiteX20" fmla="*/ 805948 w 1856576"/>
              <a:gd name="connsiteY20" fmla="*/ 892105 h 2040030"/>
              <a:gd name="connsiteX21" fmla="*/ 714363 w 1856576"/>
              <a:gd name="connsiteY21" fmla="*/ 953165 h 2040030"/>
              <a:gd name="connsiteX22" fmla="*/ 793737 w 1856576"/>
              <a:gd name="connsiteY22" fmla="*/ 971483 h 2040030"/>
              <a:gd name="connsiteX23" fmla="*/ 1392092 w 1856576"/>
              <a:gd name="connsiteY23" fmla="*/ 977589 h 2040030"/>
              <a:gd name="connsiteX24" fmla="*/ 1367669 w 1856576"/>
              <a:gd name="connsiteY24" fmla="*/ 995906 h 2040030"/>
              <a:gd name="connsiteX25" fmla="*/ 1044069 w 1856576"/>
              <a:gd name="connsiteY25" fmla="*/ 1130237 h 2040030"/>
              <a:gd name="connsiteX26" fmla="*/ 775420 w 1856576"/>
              <a:gd name="connsiteY26" fmla="*/ 1264568 h 2040030"/>
              <a:gd name="connsiteX27" fmla="*/ 732680 w 1856576"/>
              <a:gd name="connsiteY27" fmla="*/ 1301204 h 2040030"/>
              <a:gd name="connsiteX28" fmla="*/ 726574 w 1856576"/>
              <a:gd name="connsiteY28" fmla="*/ 1325628 h 2040030"/>
              <a:gd name="connsiteX29" fmla="*/ 738786 w 1856576"/>
              <a:gd name="connsiteY29" fmla="*/ 1337840 h 2040030"/>
              <a:gd name="connsiteX30" fmla="*/ 787631 w 1856576"/>
              <a:gd name="connsiteY30" fmla="*/ 1368369 h 2040030"/>
              <a:gd name="connsiteX31" fmla="*/ 921956 w 1856576"/>
              <a:gd name="connsiteY31" fmla="*/ 1380581 h 2040030"/>
              <a:gd name="connsiteX32" fmla="*/ 1410409 w 1856576"/>
              <a:gd name="connsiteY32" fmla="*/ 1386687 h 2040030"/>
              <a:gd name="connsiteX33" fmla="*/ 1453149 w 1856576"/>
              <a:gd name="connsiteY33" fmla="*/ 1392793 h 2040030"/>
              <a:gd name="connsiteX34" fmla="*/ 1282190 w 1856576"/>
              <a:gd name="connsiteY34" fmla="*/ 1478277 h 2040030"/>
              <a:gd name="connsiteX35" fmla="*/ 1117337 w 1856576"/>
              <a:gd name="connsiteY35" fmla="*/ 1514912 h 2040030"/>
              <a:gd name="connsiteX36" fmla="*/ 830371 w 1856576"/>
              <a:gd name="connsiteY36" fmla="*/ 1582078 h 2040030"/>
              <a:gd name="connsiteX37" fmla="*/ 781525 w 1856576"/>
              <a:gd name="connsiteY37" fmla="*/ 1612607 h 2040030"/>
              <a:gd name="connsiteX38" fmla="*/ 769314 w 1856576"/>
              <a:gd name="connsiteY38" fmla="*/ 1630925 h 2040030"/>
              <a:gd name="connsiteX39" fmla="*/ 1117337 w 1856576"/>
              <a:gd name="connsiteY39" fmla="*/ 1624819 h 2040030"/>
              <a:gd name="connsiteX40" fmla="*/ 1208922 w 1856576"/>
              <a:gd name="connsiteY40" fmla="*/ 1618713 h 2040030"/>
              <a:gd name="connsiteX41" fmla="*/ 1257767 w 1856576"/>
              <a:gd name="connsiteY41" fmla="*/ 1612607 h 2040030"/>
              <a:gd name="connsiteX42" fmla="*/ 1172288 w 1856576"/>
              <a:gd name="connsiteY42" fmla="*/ 1618713 h 2040030"/>
              <a:gd name="connsiteX43" fmla="*/ 818159 w 1856576"/>
              <a:gd name="connsiteY43" fmla="*/ 1630925 h 2040030"/>
              <a:gd name="connsiteX44" fmla="*/ 634989 w 1856576"/>
              <a:gd name="connsiteY44" fmla="*/ 1637031 h 2040030"/>
              <a:gd name="connsiteX45" fmla="*/ 506770 w 1856576"/>
              <a:gd name="connsiteY45" fmla="*/ 1643137 h 2040030"/>
              <a:gd name="connsiteX46" fmla="*/ 415185 w 1856576"/>
              <a:gd name="connsiteY46" fmla="*/ 1667561 h 2040030"/>
              <a:gd name="connsiteX47" fmla="*/ 409080 w 1856576"/>
              <a:gd name="connsiteY47" fmla="*/ 1685879 h 2040030"/>
              <a:gd name="connsiteX48" fmla="*/ 433502 w 1856576"/>
              <a:gd name="connsiteY48" fmla="*/ 1722515 h 2040030"/>
              <a:gd name="connsiteX49" fmla="*/ 714363 w 1856576"/>
              <a:gd name="connsiteY49" fmla="*/ 1814104 h 2040030"/>
              <a:gd name="connsiteX50" fmla="*/ 836476 w 1856576"/>
              <a:gd name="connsiteY50" fmla="*/ 1826316 h 2040030"/>
              <a:gd name="connsiteX51" fmla="*/ 1569156 w 1856576"/>
              <a:gd name="connsiteY51" fmla="*/ 1856846 h 2040030"/>
              <a:gd name="connsiteX52" fmla="*/ 1642425 w 1856576"/>
              <a:gd name="connsiteY52" fmla="*/ 1862951 h 2040030"/>
              <a:gd name="connsiteX53" fmla="*/ 1660742 w 1856576"/>
              <a:gd name="connsiteY53" fmla="*/ 1869057 h 2040030"/>
              <a:gd name="connsiteX54" fmla="*/ 1624107 w 1856576"/>
              <a:gd name="connsiteY54" fmla="*/ 1881269 h 2040030"/>
              <a:gd name="connsiteX55" fmla="*/ 1477571 w 1856576"/>
              <a:gd name="connsiteY55" fmla="*/ 1905693 h 2040030"/>
              <a:gd name="connsiteX56" fmla="*/ 1385986 w 1856576"/>
              <a:gd name="connsiteY56" fmla="*/ 1917905 h 2040030"/>
              <a:gd name="connsiteX57" fmla="*/ 1147865 w 1856576"/>
              <a:gd name="connsiteY57" fmla="*/ 1954541 h 2040030"/>
              <a:gd name="connsiteX58" fmla="*/ 976907 w 1856576"/>
              <a:gd name="connsiteY58" fmla="*/ 1948435 h 2040030"/>
              <a:gd name="connsiteX59" fmla="*/ 903639 w 1856576"/>
              <a:gd name="connsiteY59" fmla="*/ 1893481 h 2040030"/>
              <a:gd name="connsiteX60" fmla="*/ 830371 w 1856576"/>
              <a:gd name="connsiteY60" fmla="*/ 1789680 h 2040030"/>
              <a:gd name="connsiteX61" fmla="*/ 781525 w 1856576"/>
              <a:gd name="connsiteY61" fmla="*/ 1624819 h 2040030"/>
              <a:gd name="connsiteX62" fmla="*/ 763208 w 1856576"/>
              <a:gd name="connsiteY62" fmla="*/ 1441641 h 2040030"/>
              <a:gd name="connsiteX63" fmla="*/ 750997 w 1856576"/>
              <a:gd name="connsiteY63" fmla="*/ 1252356 h 2040030"/>
              <a:gd name="connsiteX64" fmla="*/ 726574 w 1856576"/>
              <a:gd name="connsiteY64" fmla="*/ 904317 h 2040030"/>
              <a:gd name="connsiteX65" fmla="*/ 714363 w 1856576"/>
              <a:gd name="connsiteY65" fmla="*/ 879893 h 2040030"/>
              <a:gd name="connsiteX66" fmla="*/ 696046 w 1856576"/>
              <a:gd name="connsiteY66" fmla="*/ 861576 h 2040030"/>
              <a:gd name="connsiteX67" fmla="*/ 665518 w 1856576"/>
              <a:gd name="connsiteY67" fmla="*/ 873787 h 2040030"/>
              <a:gd name="connsiteX68" fmla="*/ 604461 w 1856576"/>
              <a:gd name="connsiteY68" fmla="*/ 940953 h 2040030"/>
              <a:gd name="connsiteX69" fmla="*/ 573933 w 1856576"/>
              <a:gd name="connsiteY69" fmla="*/ 995906 h 2040030"/>
              <a:gd name="connsiteX70" fmla="*/ 531193 w 1856576"/>
              <a:gd name="connsiteY70" fmla="*/ 1124131 h 2040030"/>
              <a:gd name="connsiteX71" fmla="*/ 506770 w 1856576"/>
              <a:gd name="connsiteY71" fmla="*/ 1282886 h 2040030"/>
              <a:gd name="connsiteX72" fmla="*/ 494559 w 1856576"/>
              <a:gd name="connsiteY72" fmla="*/ 1411111 h 2040030"/>
              <a:gd name="connsiteX73" fmla="*/ 482348 w 1856576"/>
              <a:gd name="connsiteY73" fmla="*/ 1508806 h 2040030"/>
              <a:gd name="connsiteX74" fmla="*/ 464031 w 1856576"/>
              <a:gd name="connsiteY74" fmla="*/ 1594290 h 2040030"/>
              <a:gd name="connsiteX75" fmla="*/ 457925 w 1856576"/>
              <a:gd name="connsiteY75" fmla="*/ 1624819 h 2040030"/>
              <a:gd name="connsiteX76" fmla="*/ 445714 w 1856576"/>
              <a:gd name="connsiteY76" fmla="*/ 1643137 h 2040030"/>
              <a:gd name="connsiteX77" fmla="*/ 433502 w 1856576"/>
              <a:gd name="connsiteY77" fmla="*/ 1679773 h 2040030"/>
              <a:gd name="connsiteX78" fmla="*/ 537299 w 1856576"/>
              <a:gd name="connsiteY78" fmla="*/ 1557654 h 2040030"/>
              <a:gd name="connsiteX79" fmla="*/ 671623 w 1856576"/>
              <a:gd name="connsiteY79" fmla="*/ 1368369 h 2040030"/>
              <a:gd name="connsiteX80" fmla="*/ 726574 w 1856576"/>
              <a:gd name="connsiteY80" fmla="*/ 1185191 h 2040030"/>
              <a:gd name="connsiteX81" fmla="*/ 738786 w 1856576"/>
              <a:gd name="connsiteY81" fmla="*/ 1099708 h 2040030"/>
              <a:gd name="connsiteX82" fmla="*/ 744891 w 1856576"/>
              <a:gd name="connsiteY82" fmla="*/ 916529 h 2040030"/>
              <a:gd name="connsiteX83" fmla="*/ 750997 w 1856576"/>
              <a:gd name="connsiteY83" fmla="*/ 831046 h 2040030"/>
              <a:gd name="connsiteX84" fmla="*/ 757103 w 1856576"/>
              <a:gd name="connsiteY84" fmla="*/ 660079 h 2040030"/>
              <a:gd name="connsiteX85" fmla="*/ 763208 w 1856576"/>
              <a:gd name="connsiteY85" fmla="*/ 580702 h 2040030"/>
              <a:gd name="connsiteX86" fmla="*/ 769314 w 1856576"/>
              <a:gd name="connsiteY86" fmla="*/ 458583 h 2040030"/>
              <a:gd name="connsiteX87" fmla="*/ 781525 w 1856576"/>
              <a:gd name="connsiteY87" fmla="*/ 403629 h 2040030"/>
              <a:gd name="connsiteX88" fmla="*/ 787631 w 1856576"/>
              <a:gd name="connsiteY88" fmla="*/ 348676 h 2040030"/>
              <a:gd name="connsiteX89" fmla="*/ 799842 w 1856576"/>
              <a:gd name="connsiteY89" fmla="*/ 189921 h 2040030"/>
              <a:gd name="connsiteX90" fmla="*/ 812054 w 1856576"/>
              <a:gd name="connsiteY90" fmla="*/ 86120 h 2040030"/>
              <a:gd name="connsiteX91" fmla="*/ 830371 w 1856576"/>
              <a:gd name="connsiteY91" fmla="*/ 55590 h 2040030"/>
              <a:gd name="connsiteX92" fmla="*/ 867005 w 1856576"/>
              <a:gd name="connsiteY92" fmla="*/ 12848 h 2040030"/>
              <a:gd name="connsiteX93" fmla="*/ 903639 w 1856576"/>
              <a:gd name="connsiteY93" fmla="*/ 55590 h 2040030"/>
              <a:gd name="connsiteX94" fmla="*/ 921956 w 1856576"/>
              <a:gd name="connsiteY94" fmla="*/ 92226 h 2040030"/>
              <a:gd name="connsiteX95" fmla="*/ 946378 w 1856576"/>
              <a:gd name="connsiteY95" fmla="*/ 128862 h 2040030"/>
              <a:gd name="connsiteX96" fmla="*/ 983012 w 1856576"/>
              <a:gd name="connsiteY96" fmla="*/ 232663 h 2040030"/>
              <a:gd name="connsiteX97" fmla="*/ 1013541 w 1856576"/>
              <a:gd name="connsiteY97" fmla="*/ 324252 h 2040030"/>
              <a:gd name="connsiteX98" fmla="*/ 1068492 w 1856576"/>
              <a:gd name="connsiteY98" fmla="*/ 592914 h 2040030"/>
              <a:gd name="connsiteX99" fmla="*/ 1117337 w 1856576"/>
              <a:gd name="connsiteY99" fmla="*/ 806622 h 2040030"/>
              <a:gd name="connsiteX100" fmla="*/ 1160077 w 1856576"/>
              <a:gd name="connsiteY100" fmla="*/ 910423 h 2040030"/>
              <a:gd name="connsiteX101" fmla="*/ 1233345 w 1856576"/>
              <a:gd name="connsiteY101" fmla="*/ 1130237 h 2040030"/>
              <a:gd name="connsiteX102" fmla="*/ 1276084 w 1856576"/>
              <a:gd name="connsiteY102" fmla="*/ 1221827 h 2040030"/>
              <a:gd name="connsiteX103" fmla="*/ 1343247 w 1856576"/>
              <a:gd name="connsiteY103" fmla="*/ 1313416 h 2040030"/>
              <a:gd name="connsiteX104" fmla="*/ 1404303 w 1856576"/>
              <a:gd name="connsiteY104" fmla="*/ 1411111 h 2040030"/>
              <a:gd name="connsiteX105" fmla="*/ 1593579 w 1856576"/>
              <a:gd name="connsiteY105" fmla="*/ 1600396 h 2040030"/>
              <a:gd name="connsiteX106" fmla="*/ 1630213 w 1856576"/>
              <a:gd name="connsiteY106" fmla="*/ 1661455 h 2040030"/>
              <a:gd name="connsiteX107" fmla="*/ 1642425 w 1856576"/>
              <a:gd name="connsiteY107" fmla="*/ 1679773 h 2040030"/>
              <a:gd name="connsiteX108" fmla="*/ 1642425 w 1856576"/>
              <a:gd name="connsiteY108" fmla="*/ 1746938 h 2040030"/>
              <a:gd name="connsiteX109" fmla="*/ 1611896 w 1856576"/>
              <a:gd name="connsiteY109" fmla="*/ 1771362 h 2040030"/>
              <a:gd name="connsiteX110" fmla="*/ 1526417 w 1856576"/>
              <a:gd name="connsiteY110" fmla="*/ 1807998 h 2040030"/>
              <a:gd name="connsiteX111" fmla="*/ 1398198 w 1856576"/>
              <a:gd name="connsiteY111" fmla="*/ 1838528 h 2040030"/>
              <a:gd name="connsiteX112" fmla="*/ 1355458 w 1856576"/>
              <a:gd name="connsiteY112" fmla="*/ 1850740 h 2040030"/>
              <a:gd name="connsiteX113" fmla="*/ 1373775 w 1856576"/>
              <a:gd name="connsiteY113" fmla="*/ 1862951 h 2040030"/>
              <a:gd name="connsiteX114" fmla="*/ 1440937 w 1856576"/>
              <a:gd name="connsiteY114" fmla="*/ 1844634 h 2040030"/>
              <a:gd name="connsiteX115" fmla="*/ 1453149 w 1856576"/>
              <a:gd name="connsiteY115" fmla="*/ 1832422 h 2040030"/>
              <a:gd name="connsiteX116" fmla="*/ 1355458 w 1856576"/>
              <a:gd name="connsiteY116" fmla="*/ 1783574 h 2040030"/>
              <a:gd name="connsiteX117" fmla="*/ 1178394 w 1856576"/>
              <a:gd name="connsiteY117" fmla="*/ 1765256 h 2040030"/>
              <a:gd name="connsiteX118" fmla="*/ 573933 w 1856576"/>
              <a:gd name="connsiteY118" fmla="*/ 1740832 h 2040030"/>
              <a:gd name="connsiteX119" fmla="*/ 708257 w 1856576"/>
              <a:gd name="connsiteY119" fmla="*/ 1704197 h 2040030"/>
              <a:gd name="connsiteX120" fmla="*/ 726574 w 1856576"/>
              <a:gd name="connsiteY120" fmla="*/ 1698091 h 2040030"/>
              <a:gd name="connsiteX121" fmla="*/ 628884 w 1856576"/>
              <a:gd name="connsiteY121" fmla="*/ 1722515 h 2040030"/>
              <a:gd name="connsiteX122" fmla="*/ 689940 w 1856576"/>
              <a:gd name="connsiteY122" fmla="*/ 1740832 h 2040030"/>
              <a:gd name="connsiteX123" fmla="*/ 1245556 w 1856576"/>
              <a:gd name="connsiteY123" fmla="*/ 1771362 h 2040030"/>
              <a:gd name="connsiteX124" fmla="*/ 1202816 w 1856576"/>
              <a:gd name="connsiteY124" fmla="*/ 1777468 h 2040030"/>
              <a:gd name="connsiteX125" fmla="*/ 1233345 w 1856576"/>
              <a:gd name="connsiteY125" fmla="*/ 1759150 h 2040030"/>
              <a:gd name="connsiteX126" fmla="*/ 1306613 w 1856576"/>
              <a:gd name="connsiteY126" fmla="*/ 1734726 h 2040030"/>
              <a:gd name="connsiteX127" fmla="*/ 1459254 w 1856576"/>
              <a:gd name="connsiteY127" fmla="*/ 1649243 h 2040030"/>
              <a:gd name="connsiteX128" fmla="*/ 1495888 w 1856576"/>
              <a:gd name="connsiteY128" fmla="*/ 1618713 h 2040030"/>
              <a:gd name="connsiteX129" fmla="*/ 1465360 w 1856576"/>
              <a:gd name="connsiteY129" fmla="*/ 1569866 h 2040030"/>
              <a:gd name="connsiteX130" fmla="*/ 1239450 w 1856576"/>
              <a:gd name="connsiteY130" fmla="*/ 1533230 h 2040030"/>
              <a:gd name="connsiteX131" fmla="*/ 891427 w 1856576"/>
              <a:gd name="connsiteY131" fmla="*/ 1496594 h 2040030"/>
              <a:gd name="connsiteX132" fmla="*/ 915850 w 1856576"/>
              <a:gd name="connsiteY132" fmla="*/ 1435535 h 2040030"/>
              <a:gd name="connsiteX133" fmla="*/ 1001329 w 1856576"/>
              <a:gd name="connsiteY133" fmla="*/ 1386687 h 2040030"/>
              <a:gd name="connsiteX134" fmla="*/ 1019646 w 1856576"/>
              <a:gd name="connsiteY134" fmla="*/ 1368369 h 2040030"/>
              <a:gd name="connsiteX135" fmla="*/ 958590 w 1856576"/>
              <a:gd name="connsiteY135" fmla="*/ 1350052 h 2040030"/>
              <a:gd name="connsiteX136" fmla="*/ 812054 w 1856576"/>
              <a:gd name="connsiteY136" fmla="*/ 1343946 h 2040030"/>
              <a:gd name="connsiteX137" fmla="*/ 873110 w 1856576"/>
              <a:gd name="connsiteY137" fmla="*/ 1313416 h 2040030"/>
              <a:gd name="connsiteX138" fmla="*/ 970801 w 1856576"/>
              <a:gd name="connsiteY138" fmla="*/ 1288992 h 2040030"/>
              <a:gd name="connsiteX139" fmla="*/ 1099020 w 1856576"/>
              <a:gd name="connsiteY139" fmla="*/ 1234039 h 2040030"/>
              <a:gd name="connsiteX140" fmla="*/ 1117337 w 1856576"/>
              <a:gd name="connsiteY140" fmla="*/ 1209615 h 2040030"/>
              <a:gd name="connsiteX141" fmla="*/ 1092914 w 1856576"/>
              <a:gd name="connsiteY141" fmla="*/ 1197403 h 2040030"/>
              <a:gd name="connsiteX142" fmla="*/ 1031858 w 1856576"/>
              <a:gd name="connsiteY142" fmla="*/ 1185191 h 2040030"/>
              <a:gd name="connsiteX143" fmla="*/ 860899 w 1856576"/>
              <a:gd name="connsiteY143" fmla="*/ 1154661 h 2040030"/>
              <a:gd name="connsiteX144" fmla="*/ 818159 w 1856576"/>
              <a:gd name="connsiteY144" fmla="*/ 1136343 h 2040030"/>
              <a:gd name="connsiteX145" fmla="*/ 812054 w 1856576"/>
              <a:gd name="connsiteY145" fmla="*/ 1093602 h 2040030"/>
              <a:gd name="connsiteX146" fmla="*/ 860899 w 1856576"/>
              <a:gd name="connsiteY146" fmla="*/ 1050860 h 2040030"/>
              <a:gd name="connsiteX147" fmla="*/ 970801 w 1856576"/>
              <a:gd name="connsiteY147" fmla="*/ 928741 h 2040030"/>
              <a:gd name="connsiteX148" fmla="*/ 964695 w 1856576"/>
              <a:gd name="connsiteY148" fmla="*/ 892105 h 2040030"/>
              <a:gd name="connsiteX149" fmla="*/ 842582 w 1856576"/>
              <a:gd name="connsiteY149" fmla="*/ 837152 h 2040030"/>
              <a:gd name="connsiteX150" fmla="*/ 891427 w 1856576"/>
              <a:gd name="connsiteY150" fmla="*/ 782198 h 2040030"/>
              <a:gd name="connsiteX151" fmla="*/ 1111231 w 1856576"/>
              <a:gd name="connsiteY151" fmla="*/ 660079 h 2040030"/>
              <a:gd name="connsiteX152" fmla="*/ 1123443 w 1856576"/>
              <a:gd name="connsiteY152" fmla="*/ 647867 h 2040030"/>
              <a:gd name="connsiteX153" fmla="*/ 1080703 w 1856576"/>
              <a:gd name="connsiteY153" fmla="*/ 623444 h 2040030"/>
              <a:gd name="connsiteX154" fmla="*/ 1013541 w 1856576"/>
              <a:gd name="connsiteY154" fmla="*/ 586808 h 2040030"/>
              <a:gd name="connsiteX155" fmla="*/ 1025752 w 1856576"/>
              <a:gd name="connsiteY155" fmla="*/ 550172 h 2040030"/>
              <a:gd name="connsiteX156" fmla="*/ 1117337 w 1856576"/>
              <a:gd name="connsiteY156" fmla="*/ 483007 h 2040030"/>
              <a:gd name="connsiteX157" fmla="*/ 1135654 w 1856576"/>
              <a:gd name="connsiteY157" fmla="*/ 452477 h 2040030"/>
              <a:gd name="connsiteX158" fmla="*/ 1141760 w 1856576"/>
              <a:gd name="connsiteY158" fmla="*/ 434159 h 2040030"/>
              <a:gd name="connsiteX159" fmla="*/ 1056280 w 1856576"/>
              <a:gd name="connsiteY159" fmla="*/ 379206 h 2040030"/>
              <a:gd name="connsiteX160" fmla="*/ 1025752 w 1856576"/>
              <a:gd name="connsiteY160" fmla="*/ 342570 h 2040030"/>
              <a:gd name="connsiteX161" fmla="*/ 1019646 w 1856576"/>
              <a:gd name="connsiteY161" fmla="*/ 318146 h 2040030"/>
              <a:gd name="connsiteX162" fmla="*/ 1044069 w 1856576"/>
              <a:gd name="connsiteY162" fmla="*/ 244875 h 2040030"/>
              <a:gd name="connsiteX163" fmla="*/ 1050175 w 1856576"/>
              <a:gd name="connsiteY163" fmla="*/ 208239 h 2040030"/>
              <a:gd name="connsiteX164" fmla="*/ 970801 w 1856576"/>
              <a:gd name="connsiteY164" fmla="*/ 122756 h 2040030"/>
              <a:gd name="connsiteX165" fmla="*/ 958590 w 1856576"/>
              <a:gd name="connsiteY165" fmla="*/ 86120 h 2040030"/>
              <a:gd name="connsiteX166" fmla="*/ 970801 w 1856576"/>
              <a:gd name="connsiteY166" fmla="*/ 25060 h 2040030"/>
              <a:gd name="connsiteX167" fmla="*/ 976907 w 1856576"/>
              <a:gd name="connsiteY167" fmla="*/ 637 h 2040030"/>
              <a:gd name="connsiteX168" fmla="*/ 1007435 w 1856576"/>
              <a:gd name="connsiteY168" fmla="*/ 12848 h 2040030"/>
              <a:gd name="connsiteX169" fmla="*/ 885322 w 1856576"/>
              <a:gd name="connsiteY169" fmla="*/ 116650 h 2040030"/>
              <a:gd name="connsiteX170" fmla="*/ 812054 w 1856576"/>
              <a:gd name="connsiteY170" fmla="*/ 177709 h 2040030"/>
              <a:gd name="connsiteX171" fmla="*/ 744891 w 1856576"/>
              <a:gd name="connsiteY171" fmla="*/ 244875 h 2040030"/>
              <a:gd name="connsiteX172" fmla="*/ 708257 w 1856576"/>
              <a:gd name="connsiteY172" fmla="*/ 348676 h 2040030"/>
              <a:gd name="connsiteX173" fmla="*/ 867005 w 1856576"/>
              <a:gd name="connsiteY173" fmla="*/ 428053 h 2040030"/>
              <a:gd name="connsiteX174" fmla="*/ 1062386 w 1856576"/>
              <a:gd name="connsiteY174" fmla="*/ 440265 h 2040030"/>
              <a:gd name="connsiteX175" fmla="*/ 928061 w 1856576"/>
              <a:gd name="connsiteY175" fmla="*/ 537960 h 2040030"/>
              <a:gd name="connsiteX176" fmla="*/ 934167 w 1856576"/>
              <a:gd name="connsiteY176" fmla="*/ 556278 h 2040030"/>
              <a:gd name="connsiteX177" fmla="*/ 1080703 w 1856576"/>
              <a:gd name="connsiteY177" fmla="*/ 586808 h 2040030"/>
              <a:gd name="connsiteX178" fmla="*/ 1129548 w 1856576"/>
              <a:gd name="connsiteY178" fmla="*/ 599020 h 2040030"/>
              <a:gd name="connsiteX179" fmla="*/ 1141760 w 1856576"/>
              <a:gd name="connsiteY179" fmla="*/ 617338 h 2040030"/>
              <a:gd name="connsiteX180" fmla="*/ 1062386 w 1856576"/>
              <a:gd name="connsiteY180" fmla="*/ 708927 h 2040030"/>
              <a:gd name="connsiteX181" fmla="*/ 891427 w 1856576"/>
              <a:gd name="connsiteY181" fmla="*/ 806622 h 2040030"/>
              <a:gd name="connsiteX182" fmla="*/ 885322 w 1856576"/>
              <a:gd name="connsiteY182" fmla="*/ 824940 h 2040030"/>
              <a:gd name="connsiteX183" fmla="*/ 934167 w 1856576"/>
              <a:gd name="connsiteY183" fmla="*/ 855470 h 2040030"/>
              <a:gd name="connsiteX184" fmla="*/ 995224 w 1856576"/>
              <a:gd name="connsiteY184" fmla="*/ 885999 h 2040030"/>
              <a:gd name="connsiteX185" fmla="*/ 976907 w 1856576"/>
              <a:gd name="connsiteY185" fmla="*/ 928741 h 2040030"/>
              <a:gd name="connsiteX186" fmla="*/ 909744 w 1856576"/>
              <a:gd name="connsiteY186" fmla="*/ 953165 h 2040030"/>
              <a:gd name="connsiteX187" fmla="*/ 683835 w 1856576"/>
              <a:gd name="connsiteY187" fmla="*/ 1026436 h 2040030"/>
              <a:gd name="connsiteX188" fmla="*/ 616672 w 1856576"/>
              <a:gd name="connsiteY188" fmla="*/ 1050860 h 2040030"/>
              <a:gd name="connsiteX189" fmla="*/ 653306 w 1856576"/>
              <a:gd name="connsiteY189" fmla="*/ 1099708 h 2040030"/>
              <a:gd name="connsiteX190" fmla="*/ 1013541 w 1856576"/>
              <a:gd name="connsiteY190" fmla="*/ 1105814 h 2040030"/>
              <a:gd name="connsiteX191" fmla="*/ 1007435 w 1856576"/>
              <a:gd name="connsiteY191" fmla="*/ 1142449 h 2040030"/>
              <a:gd name="connsiteX192" fmla="*/ 848688 w 1856576"/>
              <a:gd name="connsiteY192" fmla="*/ 1197403 h 2040030"/>
              <a:gd name="connsiteX193" fmla="*/ 830371 w 1856576"/>
              <a:gd name="connsiteY193" fmla="*/ 1221827 h 2040030"/>
              <a:gd name="connsiteX194" fmla="*/ 854793 w 1856576"/>
              <a:gd name="connsiteY194" fmla="*/ 1246250 h 2040030"/>
              <a:gd name="connsiteX195" fmla="*/ 1044069 w 1856576"/>
              <a:gd name="connsiteY195" fmla="*/ 1276780 h 2040030"/>
              <a:gd name="connsiteX196" fmla="*/ 1092914 w 1856576"/>
              <a:gd name="connsiteY196" fmla="*/ 1288992 h 2040030"/>
              <a:gd name="connsiteX197" fmla="*/ 1086809 w 1856576"/>
              <a:gd name="connsiteY197" fmla="*/ 1331734 h 2040030"/>
              <a:gd name="connsiteX198" fmla="*/ 1013541 w 1856576"/>
              <a:gd name="connsiteY198" fmla="*/ 1386687 h 2040030"/>
              <a:gd name="connsiteX199" fmla="*/ 714363 w 1856576"/>
              <a:gd name="connsiteY199" fmla="*/ 1533230 h 2040030"/>
              <a:gd name="connsiteX200" fmla="*/ 634989 w 1856576"/>
              <a:gd name="connsiteY200" fmla="*/ 1594290 h 2040030"/>
              <a:gd name="connsiteX201" fmla="*/ 647201 w 1856576"/>
              <a:gd name="connsiteY201" fmla="*/ 1685879 h 2040030"/>
              <a:gd name="connsiteX202" fmla="*/ 744891 w 1856576"/>
              <a:gd name="connsiteY202" fmla="*/ 1722515 h 2040030"/>
              <a:gd name="connsiteX203" fmla="*/ 750997 w 1856576"/>
              <a:gd name="connsiteY203" fmla="*/ 1753044 h 2040030"/>
              <a:gd name="connsiteX204" fmla="*/ 702152 w 1856576"/>
              <a:gd name="connsiteY204" fmla="*/ 1777468 h 2040030"/>
              <a:gd name="connsiteX205" fmla="*/ 555616 w 1856576"/>
              <a:gd name="connsiteY205" fmla="*/ 1801892 h 2040030"/>
              <a:gd name="connsiteX206" fmla="*/ 207593 w 1856576"/>
              <a:gd name="connsiteY206" fmla="*/ 1832422 h 2040030"/>
              <a:gd name="connsiteX207" fmla="*/ 67162 w 1856576"/>
              <a:gd name="connsiteY207" fmla="*/ 1862951 h 2040030"/>
              <a:gd name="connsiteX208" fmla="*/ 42740 w 1856576"/>
              <a:gd name="connsiteY208" fmla="*/ 1875163 h 2040030"/>
              <a:gd name="connsiteX209" fmla="*/ 36634 w 1856576"/>
              <a:gd name="connsiteY209" fmla="*/ 1893481 h 2040030"/>
              <a:gd name="connsiteX210" fmla="*/ 0 w 1856576"/>
              <a:gd name="connsiteY210" fmla="*/ 1917905 h 2040030"/>
              <a:gd name="connsiteX211" fmla="*/ 67162 w 1856576"/>
              <a:gd name="connsiteY211" fmla="*/ 1948435 h 2040030"/>
              <a:gd name="connsiteX212" fmla="*/ 146536 w 1856576"/>
              <a:gd name="connsiteY212" fmla="*/ 1954541 h 2040030"/>
              <a:gd name="connsiteX213" fmla="*/ 409080 w 1856576"/>
              <a:gd name="connsiteY213" fmla="*/ 1960647 h 2040030"/>
              <a:gd name="connsiteX214" fmla="*/ 476242 w 1856576"/>
              <a:gd name="connsiteY214" fmla="*/ 2003388 h 2040030"/>
              <a:gd name="connsiteX215" fmla="*/ 647201 w 1856576"/>
              <a:gd name="connsiteY215" fmla="*/ 2015600 h 2040030"/>
              <a:gd name="connsiteX216" fmla="*/ 1025752 w 1856576"/>
              <a:gd name="connsiteY216" fmla="*/ 2009494 h 2040030"/>
              <a:gd name="connsiteX217" fmla="*/ 946378 w 1856576"/>
              <a:gd name="connsiteY217" fmla="*/ 2027812 h 2040030"/>
              <a:gd name="connsiteX218" fmla="*/ 860899 w 1856576"/>
              <a:gd name="connsiteY218" fmla="*/ 2033918 h 2040030"/>
              <a:gd name="connsiteX219" fmla="*/ 836476 w 1856576"/>
              <a:gd name="connsiteY219" fmla="*/ 2040024 h 2040030"/>
              <a:gd name="connsiteX220" fmla="*/ 1385986 w 1856576"/>
              <a:gd name="connsiteY220" fmla="*/ 2021706 h 2040030"/>
              <a:gd name="connsiteX221" fmla="*/ 1575262 w 1856576"/>
              <a:gd name="connsiteY221" fmla="*/ 2009494 h 2040030"/>
              <a:gd name="connsiteX222" fmla="*/ 1703481 w 1856576"/>
              <a:gd name="connsiteY222" fmla="*/ 2003388 h 2040030"/>
              <a:gd name="connsiteX223" fmla="*/ 1758432 w 1856576"/>
              <a:gd name="connsiteY223" fmla="*/ 1985070 h 2040030"/>
              <a:gd name="connsiteX224" fmla="*/ 1795066 w 1856576"/>
              <a:gd name="connsiteY224" fmla="*/ 1972859 h 2040030"/>
              <a:gd name="connsiteX225" fmla="*/ 1831700 w 1856576"/>
              <a:gd name="connsiteY225" fmla="*/ 1966753 h 2040030"/>
              <a:gd name="connsiteX226" fmla="*/ 1856123 w 1856576"/>
              <a:gd name="connsiteY226" fmla="*/ 1954541 h 2040030"/>
              <a:gd name="connsiteX227" fmla="*/ 1843912 w 1856576"/>
              <a:gd name="connsiteY227" fmla="*/ 1936223 h 2040030"/>
              <a:gd name="connsiteX228" fmla="*/ 1825595 w 1856576"/>
              <a:gd name="connsiteY228" fmla="*/ 1917905 h 2040030"/>
              <a:gd name="connsiteX229" fmla="*/ 1801172 w 1856576"/>
              <a:gd name="connsiteY229" fmla="*/ 1887375 h 2040030"/>
              <a:gd name="connsiteX230" fmla="*/ 1764538 w 1856576"/>
              <a:gd name="connsiteY230" fmla="*/ 1850740 h 2040030"/>
              <a:gd name="connsiteX231" fmla="*/ 1734010 w 1856576"/>
              <a:gd name="connsiteY231" fmla="*/ 1814104 h 2040030"/>
              <a:gd name="connsiteX232" fmla="*/ 1679059 w 1856576"/>
              <a:gd name="connsiteY232" fmla="*/ 1753044 h 2040030"/>
              <a:gd name="connsiteX233" fmla="*/ 1666847 w 1856576"/>
              <a:gd name="connsiteY233" fmla="*/ 1728621 h 20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856576" h="2040030">
                <a:moveTo>
                  <a:pt x="799842" y="434159"/>
                </a:moveTo>
                <a:cubicBezTo>
                  <a:pt x="816124" y="440265"/>
                  <a:pt x="831305" y="452007"/>
                  <a:pt x="848688" y="452477"/>
                </a:cubicBezTo>
                <a:cubicBezTo>
                  <a:pt x="1163571" y="460988"/>
                  <a:pt x="1147894" y="459343"/>
                  <a:pt x="1349352" y="434159"/>
                </a:cubicBezTo>
                <a:cubicBezTo>
                  <a:pt x="1363599" y="436194"/>
                  <a:pt x="1389726" y="426069"/>
                  <a:pt x="1392092" y="440265"/>
                </a:cubicBezTo>
                <a:cubicBezTo>
                  <a:pt x="1394705" y="455945"/>
                  <a:pt x="1368057" y="461103"/>
                  <a:pt x="1355458" y="470795"/>
                </a:cubicBezTo>
                <a:cubicBezTo>
                  <a:pt x="1341581" y="481470"/>
                  <a:pt x="1327285" y="491613"/>
                  <a:pt x="1312718" y="501325"/>
                </a:cubicBezTo>
                <a:cubicBezTo>
                  <a:pt x="1296743" y="511976"/>
                  <a:pt x="1279719" y="521012"/>
                  <a:pt x="1263873" y="531854"/>
                </a:cubicBezTo>
                <a:cubicBezTo>
                  <a:pt x="1241027" y="547486"/>
                  <a:pt x="1220810" y="567080"/>
                  <a:pt x="1196711" y="580702"/>
                </a:cubicBezTo>
                <a:cubicBezTo>
                  <a:pt x="1150220" y="606981"/>
                  <a:pt x="1104401" y="614267"/>
                  <a:pt x="1056280" y="635655"/>
                </a:cubicBezTo>
                <a:cubicBezTo>
                  <a:pt x="1041286" y="642319"/>
                  <a:pt x="1027193" y="650977"/>
                  <a:pt x="1013541" y="660079"/>
                </a:cubicBezTo>
                <a:cubicBezTo>
                  <a:pt x="1008751" y="663272"/>
                  <a:pt x="1005400" y="668220"/>
                  <a:pt x="1001329" y="672291"/>
                </a:cubicBezTo>
                <a:cubicBezTo>
                  <a:pt x="1048811" y="685858"/>
                  <a:pt x="1045485" y="690752"/>
                  <a:pt x="1099020" y="678397"/>
                </a:cubicBezTo>
                <a:cubicBezTo>
                  <a:pt x="1107889" y="676350"/>
                  <a:pt x="1131016" y="661136"/>
                  <a:pt x="1123443" y="666185"/>
                </a:cubicBezTo>
                <a:cubicBezTo>
                  <a:pt x="1071403" y="700880"/>
                  <a:pt x="1087488" y="684606"/>
                  <a:pt x="1025752" y="708927"/>
                </a:cubicBezTo>
                <a:cubicBezTo>
                  <a:pt x="976519" y="728323"/>
                  <a:pt x="928146" y="749838"/>
                  <a:pt x="879216" y="769986"/>
                </a:cubicBezTo>
                <a:cubicBezTo>
                  <a:pt x="802637" y="801520"/>
                  <a:pt x="839393" y="781669"/>
                  <a:pt x="787631" y="812728"/>
                </a:cubicBezTo>
                <a:cubicBezTo>
                  <a:pt x="810018" y="816799"/>
                  <a:pt x="832045" y="824398"/>
                  <a:pt x="854793" y="824940"/>
                </a:cubicBezTo>
                <a:cubicBezTo>
                  <a:pt x="917900" y="826443"/>
                  <a:pt x="981377" y="811458"/>
                  <a:pt x="1044069" y="818834"/>
                </a:cubicBezTo>
                <a:cubicBezTo>
                  <a:pt x="1073009" y="822239"/>
                  <a:pt x="986916" y="830314"/>
                  <a:pt x="958590" y="837152"/>
                </a:cubicBezTo>
                <a:cubicBezTo>
                  <a:pt x="927877" y="844566"/>
                  <a:pt x="896732" y="850874"/>
                  <a:pt x="867005" y="861576"/>
                </a:cubicBezTo>
                <a:cubicBezTo>
                  <a:pt x="845595" y="869284"/>
                  <a:pt x="825886" y="881139"/>
                  <a:pt x="805948" y="892105"/>
                </a:cubicBezTo>
                <a:cubicBezTo>
                  <a:pt x="748164" y="923887"/>
                  <a:pt x="755492" y="920260"/>
                  <a:pt x="714363" y="953165"/>
                </a:cubicBezTo>
                <a:cubicBezTo>
                  <a:pt x="746615" y="974668"/>
                  <a:pt x="733972" y="970376"/>
                  <a:pt x="793737" y="971483"/>
                </a:cubicBezTo>
                <a:lnTo>
                  <a:pt x="1392092" y="977589"/>
                </a:lnTo>
                <a:cubicBezTo>
                  <a:pt x="1383951" y="983695"/>
                  <a:pt x="1376395" y="990670"/>
                  <a:pt x="1367669" y="995906"/>
                </a:cubicBezTo>
                <a:cubicBezTo>
                  <a:pt x="1230284" y="1078340"/>
                  <a:pt x="1288183" y="1016311"/>
                  <a:pt x="1044069" y="1130237"/>
                </a:cubicBezTo>
                <a:cubicBezTo>
                  <a:pt x="971936" y="1163901"/>
                  <a:pt x="850834" y="1214290"/>
                  <a:pt x="775420" y="1264568"/>
                </a:cubicBezTo>
                <a:cubicBezTo>
                  <a:pt x="759807" y="1274977"/>
                  <a:pt x="746927" y="1288992"/>
                  <a:pt x="732680" y="1301204"/>
                </a:cubicBezTo>
                <a:cubicBezTo>
                  <a:pt x="730645" y="1309345"/>
                  <a:pt x="725194" y="1317350"/>
                  <a:pt x="726574" y="1325628"/>
                </a:cubicBezTo>
                <a:cubicBezTo>
                  <a:pt x="727520" y="1331306"/>
                  <a:pt x="734070" y="1334539"/>
                  <a:pt x="738786" y="1337840"/>
                </a:cubicBezTo>
                <a:cubicBezTo>
                  <a:pt x="754515" y="1348851"/>
                  <a:pt x="768933" y="1364006"/>
                  <a:pt x="787631" y="1368369"/>
                </a:cubicBezTo>
                <a:cubicBezTo>
                  <a:pt x="831414" y="1378585"/>
                  <a:pt x="877016" y="1379259"/>
                  <a:pt x="921956" y="1380581"/>
                </a:cubicBezTo>
                <a:cubicBezTo>
                  <a:pt x="1084716" y="1385368"/>
                  <a:pt x="1247591" y="1384652"/>
                  <a:pt x="1410409" y="1386687"/>
                </a:cubicBezTo>
                <a:lnTo>
                  <a:pt x="1453149" y="1392793"/>
                </a:lnTo>
                <a:cubicBezTo>
                  <a:pt x="1434864" y="1433936"/>
                  <a:pt x="1307979" y="1471243"/>
                  <a:pt x="1282190" y="1478277"/>
                </a:cubicBezTo>
                <a:cubicBezTo>
                  <a:pt x="1227882" y="1493089"/>
                  <a:pt x="1172065" y="1501736"/>
                  <a:pt x="1117337" y="1514912"/>
                </a:cubicBezTo>
                <a:cubicBezTo>
                  <a:pt x="819081" y="1586717"/>
                  <a:pt x="1076316" y="1532886"/>
                  <a:pt x="830371" y="1582078"/>
                </a:cubicBezTo>
                <a:cubicBezTo>
                  <a:pt x="814089" y="1592254"/>
                  <a:pt x="796518" y="1600612"/>
                  <a:pt x="781525" y="1612607"/>
                </a:cubicBezTo>
                <a:cubicBezTo>
                  <a:pt x="775795" y="1617191"/>
                  <a:pt x="761981" y="1630658"/>
                  <a:pt x="769314" y="1630925"/>
                </a:cubicBezTo>
                <a:cubicBezTo>
                  <a:pt x="885263" y="1635142"/>
                  <a:pt x="1001329" y="1626854"/>
                  <a:pt x="1117337" y="1624819"/>
                </a:cubicBezTo>
                <a:cubicBezTo>
                  <a:pt x="1147865" y="1622784"/>
                  <a:pt x="1178441" y="1621364"/>
                  <a:pt x="1208922" y="1618713"/>
                </a:cubicBezTo>
                <a:cubicBezTo>
                  <a:pt x="1225269" y="1617291"/>
                  <a:pt x="1274175" y="1612607"/>
                  <a:pt x="1257767" y="1612607"/>
                </a:cubicBezTo>
                <a:cubicBezTo>
                  <a:pt x="1229201" y="1612607"/>
                  <a:pt x="1200829" y="1617524"/>
                  <a:pt x="1172288" y="1618713"/>
                </a:cubicBezTo>
                <a:lnTo>
                  <a:pt x="818159" y="1630925"/>
                </a:lnTo>
                <a:lnTo>
                  <a:pt x="634989" y="1637031"/>
                </a:lnTo>
                <a:lnTo>
                  <a:pt x="506770" y="1643137"/>
                </a:lnTo>
                <a:cubicBezTo>
                  <a:pt x="499492" y="1644593"/>
                  <a:pt x="430910" y="1654456"/>
                  <a:pt x="415185" y="1667561"/>
                </a:cubicBezTo>
                <a:cubicBezTo>
                  <a:pt x="410241" y="1671681"/>
                  <a:pt x="411115" y="1679773"/>
                  <a:pt x="409080" y="1685879"/>
                </a:cubicBezTo>
                <a:cubicBezTo>
                  <a:pt x="417221" y="1698091"/>
                  <a:pt x="420733" y="1715279"/>
                  <a:pt x="433502" y="1722515"/>
                </a:cubicBezTo>
                <a:cubicBezTo>
                  <a:pt x="532954" y="1778874"/>
                  <a:pt x="606367" y="1797904"/>
                  <a:pt x="714363" y="1814104"/>
                </a:cubicBezTo>
                <a:cubicBezTo>
                  <a:pt x="754818" y="1820173"/>
                  <a:pt x="795678" y="1823331"/>
                  <a:pt x="836476" y="1826316"/>
                </a:cubicBezTo>
                <a:cubicBezTo>
                  <a:pt x="1256034" y="1857017"/>
                  <a:pt x="1160316" y="1849797"/>
                  <a:pt x="1569156" y="1856846"/>
                </a:cubicBezTo>
                <a:cubicBezTo>
                  <a:pt x="1593579" y="1858881"/>
                  <a:pt x="1618132" y="1859712"/>
                  <a:pt x="1642425" y="1862951"/>
                </a:cubicBezTo>
                <a:cubicBezTo>
                  <a:pt x="1648805" y="1863802"/>
                  <a:pt x="1665293" y="1864506"/>
                  <a:pt x="1660742" y="1869057"/>
                </a:cubicBezTo>
                <a:cubicBezTo>
                  <a:pt x="1651640" y="1878159"/>
                  <a:pt x="1636637" y="1878321"/>
                  <a:pt x="1624107" y="1881269"/>
                </a:cubicBezTo>
                <a:cubicBezTo>
                  <a:pt x="1594990" y="1888120"/>
                  <a:pt x="1503693" y="1901961"/>
                  <a:pt x="1477571" y="1905693"/>
                </a:cubicBezTo>
                <a:lnTo>
                  <a:pt x="1385986" y="1917905"/>
                </a:lnTo>
                <a:cubicBezTo>
                  <a:pt x="1238717" y="1938945"/>
                  <a:pt x="1257174" y="1936322"/>
                  <a:pt x="1147865" y="1954541"/>
                </a:cubicBezTo>
                <a:cubicBezTo>
                  <a:pt x="1090879" y="1952506"/>
                  <a:pt x="1033561" y="1954910"/>
                  <a:pt x="976907" y="1948435"/>
                </a:cubicBezTo>
                <a:cubicBezTo>
                  <a:pt x="937591" y="1943941"/>
                  <a:pt x="925594" y="1921425"/>
                  <a:pt x="903639" y="1893481"/>
                </a:cubicBezTo>
                <a:cubicBezTo>
                  <a:pt x="867083" y="1846953"/>
                  <a:pt x="863922" y="1840009"/>
                  <a:pt x="830371" y="1789680"/>
                </a:cubicBezTo>
                <a:cubicBezTo>
                  <a:pt x="814089" y="1734726"/>
                  <a:pt x="788221" y="1681741"/>
                  <a:pt x="781525" y="1624819"/>
                </a:cubicBezTo>
                <a:cubicBezTo>
                  <a:pt x="769330" y="1521152"/>
                  <a:pt x="769612" y="1535577"/>
                  <a:pt x="763208" y="1441641"/>
                </a:cubicBezTo>
                <a:cubicBezTo>
                  <a:pt x="758907" y="1378561"/>
                  <a:pt x="750997" y="1252356"/>
                  <a:pt x="750997" y="1252356"/>
                </a:cubicBezTo>
                <a:cubicBezTo>
                  <a:pt x="746928" y="1061112"/>
                  <a:pt x="771831" y="1031044"/>
                  <a:pt x="726574" y="904317"/>
                </a:cubicBezTo>
                <a:cubicBezTo>
                  <a:pt x="723513" y="895745"/>
                  <a:pt x="719653" y="887300"/>
                  <a:pt x="714363" y="879893"/>
                </a:cubicBezTo>
                <a:cubicBezTo>
                  <a:pt x="709344" y="872867"/>
                  <a:pt x="702152" y="867682"/>
                  <a:pt x="696046" y="861576"/>
                </a:cubicBezTo>
                <a:cubicBezTo>
                  <a:pt x="685870" y="865646"/>
                  <a:pt x="674916" y="868148"/>
                  <a:pt x="665518" y="873787"/>
                </a:cubicBezTo>
                <a:cubicBezTo>
                  <a:pt x="635829" y="891601"/>
                  <a:pt x="623068" y="911181"/>
                  <a:pt x="604461" y="940953"/>
                </a:cubicBezTo>
                <a:cubicBezTo>
                  <a:pt x="593356" y="958723"/>
                  <a:pt x="581715" y="976450"/>
                  <a:pt x="573933" y="995906"/>
                </a:cubicBezTo>
                <a:cubicBezTo>
                  <a:pt x="557201" y="1037737"/>
                  <a:pt x="531193" y="1124131"/>
                  <a:pt x="531193" y="1124131"/>
                </a:cubicBezTo>
                <a:cubicBezTo>
                  <a:pt x="522855" y="1174164"/>
                  <a:pt x="512481" y="1232911"/>
                  <a:pt x="506770" y="1282886"/>
                </a:cubicBezTo>
                <a:cubicBezTo>
                  <a:pt x="501895" y="1325543"/>
                  <a:pt x="498831" y="1368389"/>
                  <a:pt x="494559" y="1411111"/>
                </a:cubicBezTo>
                <a:cubicBezTo>
                  <a:pt x="487714" y="1479563"/>
                  <a:pt x="490395" y="1448449"/>
                  <a:pt x="482348" y="1508806"/>
                </a:cubicBezTo>
                <a:cubicBezTo>
                  <a:pt x="469785" y="1603033"/>
                  <a:pt x="485243" y="1516509"/>
                  <a:pt x="464031" y="1594290"/>
                </a:cubicBezTo>
                <a:cubicBezTo>
                  <a:pt x="461301" y="1604302"/>
                  <a:pt x="461569" y="1615102"/>
                  <a:pt x="457925" y="1624819"/>
                </a:cubicBezTo>
                <a:cubicBezTo>
                  <a:pt x="455348" y="1631690"/>
                  <a:pt x="448694" y="1636431"/>
                  <a:pt x="445714" y="1643137"/>
                </a:cubicBezTo>
                <a:cubicBezTo>
                  <a:pt x="440486" y="1654900"/>
                  <a:pt x="425165" y="1689581"/>
                  <a:pt x="433502" y="1679773"/>
                </a:cubicBezTo>
                <a:cubicBezTo>
                  <a:pt x="468101" y="1639067"/>
                  <a:pt x="506381" y="1601222"/>
                  <a:pt x="537299" y="1557654"/>
                </a:cubicBezTo>
                <a:lnTo>
                  <a:pt x="671623" y="1368369"/>
                </a:lnTo>
                <a:cubicBezTo>
                  <a:pt x="692458" y="1305863"/>
                  <a:pt x="713189" y="1249889"/>
                  <a:pt x="726574" y="1185191"/>
                </a:cubicBezTo>
                <a:cubicBezTo>
                  <a:pt x="732405" y="1157004"/>
                  <a:pt x="734715" y="1128202"/>
                  <a:pt x="738786" y="1099708"/>
                </a:cubicBezTo>
                <a:cubicBezTo>
                  <a:pt x="740821" y="1038648"/>
                  <a:pt x="742117" y="977560"/>
                  <a:pt x="744891" y="916529"/>
                </a:cubicBezTo>
                <a:cubicBezTo>
                  <a:pt x="746188" y="887992"/>
                  <a:pt x="749638" y="859581"/>
                  <a:pt x="750997" y="831046"/>
                </a:cubicBezTo>
                <a:cubicBezTo>
                  <a:pt x="753709" y="774085"/>
                  <a:pt x="754325" y="717037"/>
                  <a:pt x="757103" y="660079"/>
                </a:cubicBezTo>
                <a:cubicBezTo>
                  <a:pt x="758396" y="633573"/>
                  <a:pt x="761603" y="607191"/>
                  <a:pt x="763208" y="580702"/>
                </a:cubicBezTo>
                <a:cubicBezTo>
                  <a:pt x="765673" y="540019"/>
                  <a:pt x="765120" y="499124"/>
                  <a:pt x="769314" y="458583"/>
                </a:cubicBezTo>
                <a:cubicBezTo>
                  <a:pt x="771245" y="439918"/>
                  <a:pt x="778440" y="422138"/>
                  <a:pt x="781525" y="403629"/>
                </a:cubicBezTo>
                <a:cubicBezTo>
                  <a:pt x="784555" y="385449"/>
                  <a:pt x="785596" y="366994"/>
                  <a:pt x="787631" y="348676"/>
                </a:cubicBezTo>
                <a:cubicBezTo>
                  <a:pt x="800603" y="115188"/>
                  <a:pt x="786523" y="323118"/>
                  <a:pt x="799842" y="189921"/>
                </a:cubicBezTo>
                <a:cubicBezTo>
                  <a:pt x="800078" y="187560"/>
                  <a:pt x="803992" y="106275"/>
                  <a:pt x="812054" y="86120"/>
                </a:cubicBezTo>
                <a:cubicBezTo>
                  <a:pt x="816461" y="75101"/>
                  <a:pt x="823788" y="65465"/>
                  <a:pt x="830371" y="55590"/>
                </a:cubicBezTo>
                <a:cubicBezTo>
                  <a:pt x="846036" y="32091"/>
                  <a:pt x="848138" y="31716"/>
                  <a:pt x="867005" y="12848"/>
                </a:cubicBezTo>
                <a:cubicBezTo>
                  <a:pt x="882548" y="28392"/>
                  <a:pt x="891890" y="36007"/>
                  <a:pt x="903639" y="55590"/>
                </a:cubicBezTo>
                <a:cubicBezTo>
                  <a:pt x="910663" y="67298"/>
                  <a:pt x="915077" y="80432"/>
                  <a:pt x="921956" y="92226"/>
                </a:cubicBezTo>
                <a:cubicBezTo>
                  <a:pt x="929351" y="104904"/>
                  <a:pt x="939420" y="115939"/>
                  <a:pt x="946378" y="128862"/>
                </a:cubicBezTo>
                <a:cubicBezTo>
                  <a:pt x="965773" y="164883"/>
                  <a:pt x="970238" y="192744"/>
                  <a:pt x="983012" y="232663"/>
                </a:cubicBezTo>
                <a:cubicBezTo>
                  <a:pt x="992820" y="263313"/>
                  <a:pt x="1004700" y="293309"/>
                  <a:pt x="1013541" y="324252"/>
                </a:cubicBezTo>
                <a:cubicBezTo>
                  <a:pt x="1029499" y="380108"/>
                  <a:pt x="1066480" y="580839"/>
                  <a:pt x="1068492" y="592914"/>
                </a:cubicBezTo>
                <a:cubicBezTo>
                  <a:pt x="1085180" y="693049"/>
                  <a:pt x="1083668" y="711223"/>
                  <a:pt x="1117337" y="806622"/>
                </a:cubicBezTo>
                <a:cubicBezTo>
                  <a:pt x="1129790" y="841908"/>
                  <a:pt x="1147368" y="875229"/>
                  <a:pt x="1160077" y="910423"/>
                </a:cubicBezTo>
                <a:cubicBezTo>
                  <a:pt x="1202408" y="1027652"/>
                  <a:pt x="1188057" y="1018751"/>
                  <a:pt x="1233345" y="1130237"/>
                </a:cubicBezTo>
                <a:cubicBezTo>
                  <a:pt x="1246025" y="1161450"/>
                  <a:pt x="1258751" y="1192937"/>
                  <a:pt x="1276084" y="1221827"/>
                </a:cubicBezTo>
                <a:cubicBezTo>
                  <a:pt x="1295561" y="1254291"/>
                  <a:pt x="1322015" y="1282072"/>
                  <a:pt x="1343247" y="1313416"/>
                </a:cubicBezTo>
                <a:cubicBezTo>
                  <a:pt x="1364784" y="1345210"/>
                  <a:pt x="1379069" y="1382164"/>
                  <a:pt x="1404303" y="1411111"/>
                </a:cubicBezTo>
                <a:cubicBezTo>
                  <a:pt x="1417497" y="1426246"/>
                  <a:pt x="1553925" y="1545489"/>
                  <a:pt x="1593579" y="1600396"/>
                </a:cubicBezTo>
                <a:cubicBezTo>
                  <a:pt x="1607475" y="1619638"/>
                  <a:pt x="1617774" y="1641241"/>
                  <a:pt x="1630213" y="1661455"/>
                </a:cubicBezTo>
                <a:cubicBezTo>
                  <a:pt x="1634059" y="1667705"/>
                  <a:pt x="1638354" y="1673667"/>
                  <a:pt x="1642425" y="1679773"/>
                </a:cubicBezTo>
                <a:cubicBezTo>
                  <a:pt x="1645485" y="1698138"/>
                  <a:pt x="1654940" y="1728165"/>
                  <a:pt x="1642425" y="1746938"/>
                </a:cubicBezTo>
                <a:cubicBezTo>
                  <a:pt x="1635196" y="1757782"/>
                  <a:pt x="1622572" y="1763888"/>
                  <a:pt x="1611896" y="1771362"/>
                </a:cubicBezTo>
                <a:cubicBezTo>
                  <a:pt x="1579973" y="1793709"/>
                  <a:pt x="1567959" y="1795535"/>
                  <a:pt x="1526417" y="1807998"/>
                </a:cubicBezTo>
                <a:cubicBezTo>
                  <a:pt x="1424869" y="1838464"/>
                  <a:pt x="1494853" y="1815784"/>
                  <a:pt x="1398198" y="1838528"/>
                </a:cubicBezTo>
                <a:cubicBezTo>
                  <a:pt x="1383775" y="1841922"/>
                  <a:pt x="1369705" y="1846669"/>
                  <a:pt x="1355458" y="1850740"/>
                </a:cubicBezTo>
                <a:cubicBezTo>
                  <a:pt x="1361564" y="1854810"/>
                  <a:pt x="1366482" y="1862141"/>
                  <a:pt x="1373775" y="1862951"/>
                </a:cubicBezTo>
                <a:cubicBezTo>
                  <a:pt x="1395437" y="1865358"/>
                  <a:pt x="1421740" y="1852313"/>
                  <a:pt x="1440937" y="1844634"/>
                </a:cubicBezTo>
                <a:cubicBezTo>
                  <a:pt x="1445008" y="1840563"/>
                  <a:pt x="1454095" y="1838100"/>
                  <a:pt x="1453149" y="1832422"/>
                </a:cubicBezTo>
                <a:cubicBezTo>
                  <a:pt x="1446956" y="1795260"/>
                  <a:pt x="1366398" y="1785397"/>
                  <a:pt x="1355458" y="1783574"/>
                </a:cubicBezTo>
                <a:cubicBezTo>
                  <a:pt x="1296929" y="1773819"/>
                  <a:pt x="1237479" y="1770710"/>
                  <a:pt x="1178394" y="1765256"/>
                </a:cubicBezTo>
                <a:cubicBezTo>
                  <a:pt x="871610" y="1736936"/>
                  <a:pt x="960919" y="1746975"/>
                  <a:pt x="573933" y="1740832"/>
                </a:cubicBezTo>
                <a:cubicBezTo>
                  <a:pt x="659260" y="1708834"/>
                  <a:pt x="590362" y="1731939"/>
                  <a:pt x="708257" y="1704197"/>
                </a:cubicBezTo>
                <a:cubicBezTo>
                  <a:pt x="714522" y="1702723"/>
                  <a:pt x="732845" y="1696644"/>
                  <a:pt x="726574" y="1698091"/>
                </a:cubicBezTo>
                <a:cubicBezTo>
                  <a:pt x="693868" y="1705639"/>
                  <a:pt x="628884" y="1722515"/>
                  <a:pt x="628884" y="1722515"/>
                </a:cubicBezTo>
                <a:cubicBezTo>
                  <a:pt x="649236" y="1728621"/>
                  <a:pt x="669198" y="1736223"/>
                  <a:pt x="689940" y="1740832"/>
                </a:cubicBezTo>
                <a:cubicBezTo>
                  <a:pt x="883005" y="1783737"/>
                  <a:pt x="1012052" y="1765051"/>
                  <a:pt x="1245556" y="1771362"/>
                </a:cubicBezTo>
                <a:cubicBezTo>
                  <a:pt x="1231309" y="1773397"/>
                  <a:pt x="1212992" y="1787645"/>
                  <a:pt x="1202816" y="1777468"/>
                </a:cubicBezTo>
                <a:cubicBezTo>
                  <a:pt x="1194425" y="1769076"/>
                  <a:pt x="1222371" y="1763669"/>
                  <a:pt x="1233345" y="1759150"/>
                </a:cubicBezTo>
                <a:cubicBezTo>
                  <a:pt x="1257150" y="1749348"/>
                  <a:pt x="1282904" y="1744757"/>
                  <a:pt x="1306613" y="1734726"/>
                </a:cubicBezTo>
                <a:cubicBezTo>
                  <a:pt x="1358374" y="1712826"/>
                  <a:pt x="1413075" y="1681842"/>
                  <a:pt x="1459254" y="1649243"/>
                </a:cubicBezTo>
                <a:cubicBezTo>
                  <a:pt x="1472240" y="1640076"/>
                  <a:pt x="1483677" y="1628890"/>
                  <a:pt x="1495888" y="1618713"/>
                </a:cubicBezTo>
                <a:cubicBezTo>
                  <a:pt x="1485712" y="1602431"/>
                  <a:pt x="1481824" y="1579745"/>
                  <a:pt x="1465360" y="1569866"/>
                </a:cubicBezTo>
                <a:cubicBezTo>
                  <a:pt x="1419155" y="1542142"/>
                  <a:pt x="1278849" y="1536513"/>
                  <a:pt x="1239450" y="1533230"/>
                </a:cubicBezTo>
                <a:cubicBezTo>
                  <a:pt x="986111" y="1512117"/>
                  <a:pt x="1170694" y="1532630"/>
                  <a:pt x="891427" y="1496594"/>
                </a:cubicBezTo>
                <a:cubicBezTo>
                  <a:pt x="849531" y="1475646"/>
                  <a:pt x="852672" y="1486870"/>
                  <a:pt x="915850" y="1435535"/>
                </a:cubicBezTo>
                <a:cubicBezTo>
                  <a:pt x="985067" y="1379293"/>
                  <a:pt x="941268" y="1426730"/>
                  <a:pt x="1001329" y="1386687"/>
                </a:cubicBezTo>
                <a:cubicBezTo>
                  <a:pt x="1008514" y="1381897"/>
                  <a:pt x="1013540" y="1374475"/>
                  <a:pt x="1019646" y="1368369"/>
                </a:cubicBezTo>
                <a:cubicBezTo>
                  <a:pt x="999294" y="1362263"/>
                  <a:pt x="979693" y="1352535"/>
                  <a:pt x="958590" y="1350052"/>
                </a:cubicBezTo>
                <a:cubicBezTo>
                  <a:pt x="910037" y="1344340"/>
                  <a:pt x="856989" y="1363205"/>
                  <a:pt x="812054" y="1343946"/>
                </a:cubicBezTo>
                <a:cubicBezTo>
                  <a:pt x="791139" y="1334982"/>
                  <a:pt x="851607" y="1320860"/>
                  <a:pt x="873110" y="1313416"/>
                </a:cubicBezTo>
                <a:cubicBezTo>
                  <a:pt x="904829" y="1302436"/>
                  <a:pt x="938618" y="1298528"/>
                  <a:pt x="970801" y="1288992"/>
                </a:cubicBezTo>
                <a:cubicBezTo>
                  <a:pt x="1030072" y="1271429"/>
                  <a:pt x="1044620" y="1261239"/>
                  <a:pt x="1099020" y="1234039"/>
                </a:cubicBezTo>
                <a:cubicBezTo>
                  <a:pt x="1105126" y="1225898"/>
                  <a:pt x="1119010" y="1219653"/>
                  <a:pt x="1117337" y="1209615"/>
                </a:cubicBezTo>
                <a:cubicBezTo>
                  <a:pt x="1115841" y="1200637"/>
                  <a:pt x="1101666" y="1199904"/>
                  <a:pt x="1092914" y="1197403"/>
                </a:cubicBezTo>
                <a:cubicBezTo>
                  <a:pt x="1072958" y="1191701"/>
                  <a:pt x="1052331" y="1188603"/>
                  <a:pt x="1031858" y="1185191"/>
                </a:cubicBezTo>
                <a:cubicBezTo>
                  <a:pt x="962001" y="1173548"/>
                  <a:pt x="929499" y="1174262"/>
                  <a:pt x="860899" y="1154661"/>
                </a:cubicBezTo>
                <a:cubicBezTo>
                  <a:pt x="845995" y="1150403"/>
                  <a:pt x="832406" y="1142449"/>
                  <a:pt x="818159" y="1136343"/>
                </a:cubicBezTo>
                <a:cubicBezTo>
                  <a:pt x="816124" y="1122096"/>
                  <a:pt x="805618" y="1106474"/>
                  <a:pt x="812054" y="1093602"/>
                </a:cubicBezTo>
                <a:cubicBezTo>
                  <a:pt x="821729" y="1074251"/>
                  <a:pt x="845265" y="1065815"/>
                  <a:pt x="860899" y="1050860"/>
                </a:cubicBezTo>
                <a:cubicBezTo>
                  <a:pt x="954755" y="961080"/>
                  <a:pt x="931954" y="993489"/>
                  <a:pt x="970801" y="928741"/>
                </a:cubicBezTo>
                <a:cubicBezTo>
                  <a:pt x="968766" y="916529"/>
                  <a:pt x="974051" y="900214"/>
                  <a:pt x="964695" y="892105"/>
                </a:cubicBezTo>
                <a:cubicBezTo>
                  <a:pt x="934386" y="865836"/>
                  <a:pt x="882493" y="850457"/>
                  <a:pt x="842582" y="837152"/>
                </a:cubicBezTo>
                <a:cubicBezTo>
                  <a:pt x="858864" y="818834"/>
                  <a:pt x="871035" y="795793"/>
                  <a:pt x="891427" y="782198"/>
                </a:cubicBezTo>
                <a:cubicBezTo>
                  <a:pt x="1032159" y="688372"/>
                  <a:pt x="1021568" y="722846"/>
                  <a:pt x="1111231" y="660079"/>
                </a:cubicBezTo>
                <a:cubicBezTo>
                  <a:pt x="1115947" y="656778"/>
                  <a:pt x="1119372" y="651938"/>
                  <a:pt x="1123443" y="647867"/>
                </a:cubicBezTo>
                <a:cubicBezTo>
                  <a:pt x="1109196" y="639726"/>
                  <a:pt x="1095379" y="630782"/>
                  <a:pt x="1080703" y="623444"/>
                </a:cubicBezTo>
                <a:cubicBezTo>
                  <a:pt x="1013731" y="589957"/>
                  <a:pt x="1060131" y="621753"/>
                  <a:pt x="1013541" y="586808"/>
                </a:cubicBezTo>
                <a:cubicBezTo>
                  <a:pt x="1017611" y="574596"/>
                  <a:pt x="1016650" y="559274"/>
                  <a:pt x="1025752" y="550172"/>
                </a:cubicBezTo>
                <a:cubicBezTo>
                  <a:pt x="1052521" y="523402"/>
                  <a:pt x="1117337" y="483007"/>
                  <a:pt x="1117337" y="483007"/>
                </a:cubicBezTo>
                <a:cubicBezTo>
                  <a:pt x="1123443" y="472830"/>
                  <a:pt x="1130347" y="463092"/>
                  <a:pt x="1135654" y="452477"/>
                </a:cubicBezTo>
                <a:cubicBezTo>
                  <a:pt x="1138532" y="446720"/>
                  <a:pt x="1146489" y="438525"/>
                  <a:pt x="1141760" y="434159"/>
                </a:cubicBezTo>
                <a:cubicBezTo>
                  <a:pt x="1116870" y="411183"/>
                  <a:pt x="1084773" y="397524"/>
                  <a:pt x="1056280" y="379206"/>
                </a:cubicBezTo>
                <a:cubicBezTo>
                  <a:pt x="1042909" y="370610"/>
                  <a:pt x="1035928" y="354782"/>
                  <a:pt x="1025752" y="342570"/>
                </a:cubicBezTo>
                <a:cubicBezTo>
                  <a:pt x="1023717" y="334429"/>
                  <a:pt x="1018100" y="326394"/>
                  <a:pt x="1019646" y="318146"/>
                </a:cubicBezTo>
                <a:cubicBezTo>
                  <a:pt x="1024390" y="292842"/>
                  <a:pt x="1037179" y="269681"/>
                  <a:pt x="1044069" y="244875"/>
                </a:cubicBezTo>
                <a:cubicBezTo>
                  <a:pt x="1047382" y="232946"/>
                  <a:pt x="1048140" y="220451"/>
                  <a:pt x="1050175" y="208239"/>
                </a:cubicBezTo>
                <a:cubicBezTo>
                  <a:pt x="1024202" y="117334"/>
                  <a:pt x="1062052" y="214012"/>
                  <a:pt x="970801" y="122756"/>
                </a:cubicBezTo>
                <a:cubicBezTo>
                  <a:pt x="961699" y="113654"/>
                  <a:pt x="958590" y="86120"/>
                  <a:pt x="958590" y="86120"/>
                </a:cubicBezTo>
                <a:cubicBezTo>
                  <a:pt x="962660" y="65767"/>
                  <a:pt x="966452" y="45356"/>
                  <a:pt x="970801" y="25060"/>
                </a:cubicBezTo>
                <a:cubicBezTo>
                  <a:pt x="972559" y="16855"/>
                  <a:pt x="968946" y="3291"/>
                  <a:pt x="976907" y="637"/>
                </a:cubicBezTo>
                <a:cubicBezTo>
                  <a:pt x="987304" y="-2829"/>
                  <a:pt x="997259" y="8778"/>
                  <a:pt x="1007435" y="12848"/>
                </a:cubicBezTo>
                <a:lnTo>
                  <a:pt x="885322" y="116650"/>
                </a:lnTo>
                <a:cubicBezTo>
                  <a:pt x="861024" y="137152"/>
                  <a:pt x="834534" y="155228"/>
                  <a:pt x="812054" y="177709"/>
                </a:cubicBezTo>
                <a:lnTo>
                  <a:pt x="744891" y="244875"/>
                </a:lnTo>
                <a:cubicBezTo>
                  <a:pt x="742590" y="249477"/>
                  <a:pt x="695658" y="327256"/>
                  <a:pt x="708257" y="348676"/>
                </a:cubicBezTo>
                <a:cubicBezTo>
                  <a:pt x="746767" y="414146"/>
                  <a:pt x="798938" y="420811"/>
                  <a:pt x="867005" y="428053"/>
                </a:cubicBezTo>
                <a:cubicBezTo>
                  <a:pt x="931893" y="434956"/>
                  <a:pt x="997259" y="436194"/>
                  <a:pt x="1062386" y="440265"/>
                </a:cubicBezTo>
                <a:cubicBezTo>
                  <a:pt x="937774" y="518970"/>
                  <a:pt x="973819" y="476946"/>
                  <a:pt x="928061" y="537960"/>
                </a:cubicBezTo>
                <a:cubicBezTo>
                  <a:pt x="930096" y="544066"/>
                  <a:pt x="929087" y="552326"/>
                  <a:pt x="934167" y="556278"/>
                </a:cubicBezTo>
                <a:cubicBezTo>
                  <a:pt x="981893" y="593400"/>
                  <a:pt x="1019154" y="582961"/>
                  <a:pt x="1080703" y="586808"/>
                </a:cubicBezTo>
                <a:cubicBezTo>
                  <a:pt x="1096985" y="590879"/>
                  <a:pt x="1114537" y="591514"/>
                  <a:pt x="1129548" y="599020"/>
                </a:cubicBezTo>
                <a:cubicBezTo>
                  <a:pt x="1136112" y="602302"/>
                  <a:pt x="1142490" y="610036"/>
                  <a:pt x="1141760" y="617338"/>
                </a:cubicBezTo>
                <a:cubicBezTo>
                  <a:pt x="1137428" y="660661"/>
                  <a:pt x="1094765" y="689701"/>
                  <a:pt x="1062386" y="708927"/>
                </a:cubicBezTo>
                <a:cubicBezTo>
                  <a:pt x="855719" y="831641"/>
                  <a:pt x="984974" y="728662"/>
                  <a:pt x="891427" y="806622"/>
                </a:cubicBezTo>
                <a:cubicBezTo>
                  <a:pt x="889392" y="812728"/>
                  <a:pt x="885322" y="818504"/>
                  <a:pt x="885322" y="824940"/>
                </a:cubicBezTo>
                <a:cubicBezTo>
                  <a:pt x="885322" y="854979"/>
                  <a:pt x="910078" y="846867"/>
                  <a:pt x="934167" y="855470"/>
                </a:cubicBezTo>
                <a:cubicBezTo>
                  <a:pt x="972235" y="869066"/>
                  <a:pt x="969416" y="868793"/>
                  <a:pt x="995224" y="885999"/>
                </a:cubicBezTo>
                <a:cubicBezTo>
                  <a:pt x="989118" y="900246"/>
                  <a:pt x="989095" y="919164"/>
                  <a:pt x="976907" y="928741"/>
                </a:cubicBezTo>
                <a:cubicBezTo>
                  <a:pt x="958176" y="943459"/>
                  <a:pt x="932343" y="945632"/>
                  <a:pt x="909744" y="953165"/>
                </a:cubicBezTo>
                <a:lnTo>
                  <a:pt x="683835" y="1026436"/>
                </a:lnTo>
                <a:cubicBezTo>
                  <a:pt x="661236" y="1033969"/>
                  <a:pt x="616672" y="1050860"/>
                  <a:pt x="616672" y="1050860"/>
                </a:cubicBezTo>
                <a:cubicBezTo>
                  <a:pt x="579986" y="1087548"/>
                  <a:pt x="555732" y="1094132"/>
                  <a:pt x="653306" y="1099708"/>
                </a:cubicBezTo>
                <a:cubicBezTo>
                  <a:pt x="773206" y="1106560"/>
                  <a:pt x="893463" y="1103779"/>
                  <a:pt x="1013541" y="1105814"/>
                </a:cubicBezTo>
                <a:cubicBezTo>
                  <a:pt x="1041920" y="1112909"/>
                  <a:pt x="1061054" y="1110276"/>
                  <a:pt x="1007435" y="1142449"/>
                </a:cubicBezTo>
                <a:cubicBezTo>
                  <a:pt x="979212" y="1159383"/>
                  <a:pt x="866897" y="1191712"/>
                  <a:pt x="848688" y="1197403"/>
                </a:cubicBezTo>
                <a:cubicBezTo>
                  <a:pt x="842582" y="1205544"/>
                  <a:pt x="833167" y="1212042"/>
                  <a:pt x="830371" y="1221827"/>
                </a:cubicBezTo>
                <a:cubicBezTo>
                  <a:pt x="824986" y="1240675"/>
                  <a:pt x="843894" y="1243686"/>
                  <a:pt x="854793" y="1246250"/>
                </a:cubicBezTo>
                <a:cubicBezTo>
                  <a:pt x="952997" y="1269357"/>
                  <a:pt x="936844" y="1264165"/>
                  <a:pt x="1044069" y="1276780"/>
                </a:cubicBezTo>
                <a:cubicBezTo>
                  <a:pt x="1060351" y="1280851"/>
                  <a:pt x="1082611" y="1275744"/>
                  <a:pt x="1092914" y="1288992"/>
                </a:cubicBezTo>
                <a:cubicBezTo>
                  <a:pt x="1101750" y="1300353"/>
                  <a:pt x="1095884" y="1320564"/>
                  <a:pt x="1086809" y="1331734"/>
                </a:cubicBezTo>
                <a:cubicBezTo>
                  <a:pt x="1067558" y="1355428"/>
                  <a:pt x="1039387" y="1370440"/>
                  <a:pt x="1013541" y="1386687"/>
                </a:cubicBezTo>
                <a:cubicBezTo>
                  <a:pt x="707402" y="1579126"/>
                  <a:pt x="1046250" y="1354513"/>
                  <a:pt x="714363" y="1533230"/>
                </a:cubicBezTo>
                <a:cubicBezTo>
                  <a:pt x="684972" y="1549056"/>
                  <a:pt x="661447" y="1573937"/>
                  <a:pt x="634989" y="1594290"/>
                </a:cubicBezTo>
                <a:cubicBezTo>
                  <a:pt x="624055" y="1627093"/>
                  <a:pt x="605690" y="1654744"/>
                  <a:pt x="647201" y="1685879"/>
                </a:cubicBezTo>
                <a:cubicBezTo>
                  <a:pt x="675023" y="1706747"/>
                  <a:pt x="744891" y="1722515"/>
                  <a:pt x="744891" y="1722515"/>
                </a:cubicBezTo>
                <a:cubicBezTo>
                  <a:pt x="746926" y="1732691"/>
                  <a:pt x="757368" y="1744852"/>
                  <a:pt x="750997" y="1753044"/>
                </a:cubicBezTo>
                <a:cubicBezTo>
                  <a:pt x="739821" y="1767413"/>
                  <a:pt x="719812" y="1773053"/>
                  <a:pt x="702152" y="1777468"/>
                </a:cubicBezTo>
                <a:cubicBezTo>
                  <a:pt x="654112" y="1789479"/>
                  <a:pt x="604619" y="1794764"/>
                  <a:pt x="555616" y="1801892"/>
                </a:cubicBezTo>
                <a:cubicBezTo>
                  <a:pt x="350934" y="1831666"/>
                  <a:pt x="399014" y="1825059"/>
                  <a:pt x="207593" y="1832422"/>
                </a:cubicBezTo>
                <a:cubicBezTo>
                  <a:pt x="169149" y="1839631"/>
                  <a:pt x="108750" y="1847828"/>
                  <a:pt x="67162" y="1862951"/>
                </a:cubicBezTo>
                <a:cubicBezTo>
                  <a:pt x="58608" y="1866061"/>
                  <a:pt x="50881" y="1871092"/>
                  <a:pt x="42740" y="1875163"/>
                </a:cubicBezTo>
                <a:cubicBezTo>
                  <a:pt x="40705" y="1881269"/>
                  <a:pt x="41185" y="1888930"/>
                  <a:pt x="36634" y="1893481"/>
                </a:cubicBezTo>
                <a:cubicBezTo>
                  <a:pt x="26256" y="1903859"/>
                  <a:pt x="0" y="1917905"/>
                  <a:pt x="0" y="1917905"/>
                </a:cubicBezTo>
                <a:cubicBezTo>
                  <a:pt x="22387" y="1928082"/>
                  <a:pt x="43305" y="1942470"/>
                  <a:pt x="67162" y="1948435"/>
                </a:cubicBezTo>
                <a:cubicBezTo>
                  <a:pt x="92906" y="1954871"/>
                  <a:pt x="120017" y="1953594"/>
                  <a:pt x="146536" y="1954541"/>
                </a:cubicBezTo>
                <a:cubicBezTo>
                  <a:pt x="234019" y="1957666"/>
                  <a:pt x="321565" y="1958612"/>
                  <a:pt x="409080" y="1960647"/>
                </a:cubicBezTo>
                <a:cubicBezTo>
                  <a:pt x="355727" y="1992660"/>
                  <a:pt x="350186" y="1986198"/>
                  <a:pt x="476242" y="2003388"/>
                </a:cubicBezTo>
                <a:cubicBezTo>
                  <a:pt x="532850" y="2011107"/>
                  <a:pt x="590215" y="2011529"/>
                  <a:pt x="647201" y="2015600"/>
                </a:cubicBezTo>
                <a:cubicBezTo>
                  <a:pt x="773385" y="2013565"/>
                  <a:pt x="899657" y="2004347"/>
                  <a:pt x="1025752" y="2009494"/>
                </a:cubicBezTo>
                <a:cubicBezTo>
                  <a:pt x="1052883" y="2010601"/>
                  <a:pt x="973238" y="2023832"/>
                  <a:pt x="946378" y="2027812"/>
                </a:cubicBezTo>
                <a:cubicBezTo>
                  <a:pt x="918121" y="2031998"/>
                  <a:pt x="889392" y="2031883"/>
                  <a:pt x="860899" y="2033918"/>
                </a:cubicBezTo>
                <a:cubicBezTo>
                  <a:pt x="852758" y="2035953"/>
                  <a:pt x="828087" y="2040219"/>
                  <a:pt x="836476" y="2040024"/>
                </a:cubicBezTo>
                <a:cubicBezTo>
                  <a:pt x="1019698" y="2035763"/>
                  <a:pt x="1202871" y="2029273"/>
                  <a:pt x="1385986" y="2021706"/>
                </a:cubicBezTo>
                <a:cubicBezTo>
                  <a:pt x="1449155" y="2019096"/>
                  <a:pt x="1512144" y="2013136"/>
                  <a:pt x="1575262" y="2009494"/>
                </a:cubicBezTo>
                <a:cubicBezTo>
                  <a:pt x="1617979" y="2007029"/>
                  <a:pt x="1660741" y="2005423"/>
                  <a:pt x="1703481" y="2003388"/>
                </a:cubicBezTo>
                <a:cubicBezTo>
                  <a:pt x="1764685" y="1978906"/>
                  <a:pt x="1705857" y="2000843"/>
                  <a:pt x="1758432" y="1985070"/>
                </a:cubicBezTo>
                <a:cubicBezTo>
                  <a:pt x="1770761" y="1981371"/>
                  <a:pt x="1782369" y="1974975"/>
                  <a:pt x="1795066" y="1972859"/>
                </a:cubicBezTo>
                <a:lnTo>
                  <a:pt x="1831700" y="1966753"/>
                </a:lnTo>
                <a:cubicBezTo>
                  <a:pt x="1839841" y="1962682"/>
                  <a:pt x="1852743" y="1962992"/>
                  <a:pt x="1856123" y="1954541"/>
                </a:cubicBezTo>
                <a:cubicBezTo>
                  <a:pt x="1858848" y="1947728"/>
                  <a:pt x="1848610" y="1941861"/>
                  <a:pt x="1843912" y="1936223"/>
                </a:cubicBezTo>
                <a:cubicBezTo>
                  <a:pt x="1838384" y="1929589"/>
                  <a:pt x="1831281" y="1924404"/>
                  <a:pt x="1825595" y="1917905"/>
                </a:cubicBezTo>
                <a:cubicBezTo>
                  <a:pt x="1817013" y="1908097"/>
                  <a:pt x="1809938" y="1897018"/>
                  <a:pt x="1801172" y="1887375"/>
                </a:cubicBezTo>
                <a:cubicBezTo>
                  <a:pt x="1789555" y="1874596"/>
                  <a:pt x="1776207" y="1863471"/>
                  <a:pt x="1764538" y="1850740"/>
                </a:cubicBezTo>
                <a:cubicBezTo>
                  <a:pt x="1753797" y="1839022"/>
                  <a:pt x="1745250" y="1825345"/>
                  <a:pt x="1734010" y="1814104"/>
                </a:cubicBezTo>
                <a:cubicBezTo>
                  <a:pt x="1671604" y="1751694"/>
                  <a:pt x="1717989" y="1815334"/>
                  <a:pt x="1679059" y="1753044"/>
                </a:cubicBezTo>
                <a:cubicBezTo>
                  <a:pt x="1665718" y="1731698"/>
                  <a:pt x="1666847" y="1742435"/>
                  <a:pt x="1666847" y="1728621"/>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flipV="1">
            <a:off x="4273967" y="2167613"/>
            <a:ext cx="2039293" cy="445734"/>
          </a:xfrm>
          <a:prstGeom prst="straightConnector1">
            <a:avLst/>
          </a:prstGeom>
          <a:ln>
            <a:solidFill>
              <a:srgbClr val="FF66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97331" y="4289105"/>
            <a:ext cx="521785" cy="369332"/>
          </a:xfrm>
          <a:prstGeom prst="rect">
            <a:avLst/>
          </a:prstGeom>
          <a:noFill/>
        </p:spPr>
        <p:txBody>
          <a:bodyPr wrap="none" rtlCol="0">
            <a:spAutoFit/>
          </a:bodyPr>
          <a:lstStyle/>
          <a:p>
            <a:r>
              <a:rPr lang="en-US" dirty="0" smtClean="0"/>
              <a:t>? x</a:t>
            </a:r>
            <a:r>
              <a:rPr lang="en-US" baseline="-25000" dirty="0"/>
              <a:t>2</a:t>
            </a:r>
          </a:p>
        </p:txBody>
      </p:sp>
    </p:spTree>
    <p:extLst>
      <p:ext uri="{BB962C8B-B14F-4D97-AF65-F5344CB8AC3E}">
        <p14:creationId xmlns:p14="http://schemas.microsoft.com/office/powerpoint/2010/main" val="422131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5332" y="635019"/>
            <a:ext cx="4754237" cy="3981080"/>
          </a:xfrm>
          <a:prstGeom prst="rect">
            <a:avLst/>
          </a:prstGeom>
        </p:spPr>
      </p:pic>
      <p:sp>
        <p:nvSpPr>
          <p:cNvPr id="3" name="TextBox 2"/>
          <p:cNvSpPr txBox="1"/>
          <p:nvPr/>
        </p:nvSpPr>
        <p:spPr>
          <a:xfrm>
            <a:off x="6264414" y="1464792"/>
            <a:ext cx="2446083" cy="1200329"/>
          </a:xfrm>
          <a:prstGeom prst="rect">
            <a:avLst/>
          </a:prstGeom>
          <a:noFill/>
        </p:spPr>
        <p:txBody>
          <a:bodyPr wrap="square" rtlCol="0">
            <a:spAutoFit/>
          </a:bodyPr>
          <a:lstStyle/>
          <a:p>
            <a:r>
              <a:rPr lang="en-US" dirty="0" smtClean="0"/>
              <a:t>We want to find x</a:t>
            </a:r>
            <a:r>
              <a:rPr lang="en-US" baseline="-25000" dirty="0" smtClean="0"/>
              <a:t>1</a:t>
            </a:r>
            <a:r>
              <a:rPr lang="en-US" dirty="0" smtClean="0"/>
              <a:t> and x</a:t>
            </a:r>
            <a:r>
              <a:rPr lang="en-US" baseline="-25000" dirty="0" smtClean="0"/>
              <a:t>2</a:t>
            </a:r>
            <a:r>
              <a:rPr lang="en-US" dirty="0" smtClean="0"/>
              <a:t> that "carve out"  95% of the area under the curve</a:t>
            </a:r>
          </a:p>
        </p:txBody>
      </p:sp>
      <p:sp>
        <p:nvSpPr>
          <p:cNvPr id="4" name="TextBox 3"/>
          <p:cNvSpPr txBox="1"/>
          <p:nvPr/>
        </p:nvSpPr>
        <p:spPr>
          <a:xfrm>
            <a:off x="2388967" y="4274166"/>
            <a:ext cx="521785" cy="369332"/>
          </a:xfrm>
          <a:prstGeom prst="rect">
            <a:avLst/>
          </a:prstGeom>
          <a:noFill/>
        </p:spPr>
        <p:txBody>
          <a:bodyPr wrap="none" rtlCol="0">
            <a:spAutoFit/>
          </a:bodyPr>
          <a:lstStyle/>
          <a:p>
            <a:r>
              <a:rPr lang="en-US" dirty="0" smtClean="0"/>
              <a:t>? x</a:t>
            </a:r>
            <a:r>
              <a:rPr lang="en-US" baseline="-25000" dirty="0" smtClean="0"/>
              <a:t>1</a:t>
            </a:r>
            <a:endParaRPr lang="en-US" baseline="-25000" dirty="0"/>
          </a:p>
        </p:txBody>
      </p:sp>
      <p:cxnSp>
        <p:nvCxnSpPr>
          <p:cNvPr id="7" name="Straight Connector 6"/>
          <p:cNvCxnSpPr/>
          <p:nvPr/>
        </p:nvCxnSpPr>
        <p:spPr>
          <a:xfrm>
            <a:off x="2649860" y="3211730"/>
            <a:ext cx="0" cy="1050224"/>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58224" y="3346061"/>
            <a:ext cx="1" cy="915893"/>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3065045" y="1672394"/>
            <a:ext cx="1856576" cy="2040030"/>
          </a:xfrm>
          <a:custGeom>
            <a:avLst/>
            <a:gdLst>
              <a:gd name="connsiteX0" fmla="*/ 799842 w 1856576"/>
              <a:gd name="connsiteY0" fmla="*/ 434159 h 2040030"/>
              <a:gd name="connsiteX1" fmla="*/ 848688 w 1856576"/>
              <a:gd name="connsiteY1" fmla="*/ 452477 h 2040030"/>
              <a:gd name="connsiteX2" fmla="*/ 1349352 w 1856576"/>
              <a:gd name="connsiteY2" fmla="*/ 434159 h 2040030"/>
              <a:gd name="connsiteX3" fmla="*/ 1392092 w 1856576"/>
              <a:gd name="connsiteY3" fmla="*/ 440265 h 2040030"/>
              <a:gd name="connsiteX4" fmla="*/ 1355458 w 1856576"/>
              <a:gd name="connsiteY4" fmla="*/ 470795 h 2040030"/>
              <a:gd name="connsiteX5" fmla="*/ 1312718 w 1856576"/>
              <a:gd name="connsiteY5" fmla="*/ 501325 h 2040030"/>
              <a:gd name="connsiteX6" fmla="*/ 1263873 w 1856576"/>
              <a:gd name="connsiteY6" fmla="*/ 531854 h 2040030"/>
              <a:gd name="connsiteX7" fmla="*/ 1196711 w 1856576"/>
              <a:gd name="connsiteY7" fmla="*/ 580702 h 2040030"/>
              <a:gd name="connsiteX8" fmla="*/ 1056280 w 1856576"/>
              <a:gd name="connsiteY8" fmla="*/ 635655 h 2040030"/>
              <a:gd name="connsiteX9" fmla="*/ 1013541 w 1856576"/>
              <a:gd name="connsiteY9" fmla="*/ 660079 h 2040030"/>
              <a:gd name="connsiteX10" fmla="*/ 1001329 w 1856576"/>
              <a:gd name="connsiteY10" fmla="*/ 672291 h 2040030"/>
              <a:gd name="connsiteX11" fmla="*/ 1099020 w 1856576"/>
              <a:gd name="connsiteY11" fmla="*/ 678397 h 2040030"/>
              <a:gd name="connsiteX12" fmla="*/ 1123443 w 1856576"/>
              <a:gd name="connsiteY12" fmla="*/ 666185 h 2040030"/>
              <a:gd name="connsiteX13" fmla="*/ 1025752 w 1856576"/>
              <a:gd name="connsiteY13" fmla="*/ 708927 h 2040030"/>
              <a:gd name="connsiteX14" fmla="*/ 879216 w 1856576"/>
              <a:gd name="connsiteY14" fmla="*/ 769986 h 2040030"/>
              <a:gd name="connsiteX15" fmla="*/ 787631 w 1856576"/>
              <a:gd name="connsiteY15" fmla="*/ 812728 h 2040030"/>
              <a:gd name="connsiteX16" fmla="*/ 854793 w 1856576"/>
              <a:gd name="connsiteY16" fmla="*/ 824940 h 2040030"/>
              <a:gd name="connsiteX17" fmla="*/ 1044069 w 1856576"/>
              <a:gd name="connsiteY17" fmla="*/ 818834 h 2040030"/>
              <a:gd name="connsiteX18" fmla="*/ 958590 w 1856576"/>
              <a:gd name="connsiteY18" fmla="*/ 837152 h 2040030"/>
              <a:gd name="connsiteX19" fmla="*/ 867005 w 1856576"/>
              <a:gd name="connsiteY19" fmla="*/ 861576 h 2040030"/>
              <a:gd name="connsiteX20" fmla="*/ 805948 w 1856576"/>
              <a:gd name="connsiteY20" fmla="*/ 892105 h 2040030"/>
              <a:gd name="connsiteX21" fmla="*/ 714363 w 1856576"/>
              <a:gd name="connsiteY21" fmla="*/ 953165 h 2040030"/>
              <a:gd name="connsiteX22" fmla="*/ 793737 w 1856576"/>
              <a:gd name="connsiteY22" fmla="*/ 971483 h 2040030"/>
              <a:gd name="connsiteX23" fmla="*/ 1392092 w 1856576"/>
              <a:gd name="connsiteY23" fmla="*/ 977589 h 2040030"/>
              <a:gd name="connsiteX24" fmla="*/ 1367669 w 1856576"/>
              <a:gd name="connsiteY24" fmla="*/ 995906 h 2040030"/>
              <a:gd name="connsiteX25" fmla="*/ 1044069 w 1856576"/>
              <a:gd name="connsiteY25" fmla="*/ 1130237 h 2040030"/>
              <a:gd name="connsiteX26" fmla="*/ 775420 w 1856576"/>
              <a:gd name="connsiteY26" fmla="*/ 1264568 h 2040030"/>
              <a:gd name="connsiteX27" fmla="*/ 732680 w 1856576"/>
              <a:gd name="connsiteY27" fmla="*/ 1301204 h 2040030"/>
              <a:gd name="connsiteX28" fmla="*/ 726574 w 1856576"/>
              <a:gd name="connsiteY28" fmla="*/ 1325628 h 2040030"/>
              <a:gd name="connsiteX29" fmla="*/ 738786 w 1856576"/>
              <a:gd name="connsiteY29" fmla="*/ 1337840 h 2040030"/>
              <a:gd name="connsiteX30" fmla="*/ 787631 w 1856576"/>
              <a:gd name="connsiteY30" fmla="*/ 1368369 h 2040030"/>
              <a:gd name="connsiteX31" fmla="*/ 921956 w 1856576"/>
              <a:gd name="connsiteY31" fmla="*/ 1380581 h 2040030"/>
              <a:gd name="connsiteX32" fmla="*/ 1410409 w 1856576"/>
              <a:gd name="connsiteY32" fmla="*/ 1386687 h 2040030"/>
              <a:gd name="connsiteX33" fmla="*/ 1453149 w 1856576"/>
              <a:gd name="connsiteY33" fmla="*/ 1392793 h 2040030"/>
              <a:gd name="connsiteX34" fmla="*/ 1282190 w 1856576"/>
              <a:gd name="connsiteY34" fmla="*/ 1478277 h 2040030"/>
              <a:gd name="connsiteX35" fmla="*/ 1117337 w 1856576"/>
              <a:gd name="connsiteY35" fmla="*/ 1514912 h 2040030"/>
              <a:gd name="connsiteX36" fmla="*/ 830371 w 1856576"/>
              <a:gd name="connsiteY36" fmla="*/ 1582078 h 2040030"/>
              <a:gd name="connsiteX37" fmla="*/ 781525 w 1856576"/>
              <a:gd name="connsiteY37" fmla="*/ 1612607 h 2040030"/>
              <a:gd name="connsiteX38" fmla="*/ 769314 w 1856576"/>
              <a:gd name="connsiteY38" fmla="*/ 1630925 h 2040030"/>
              <a:gd name="connsiteX39" fmla="*/ 1117337 w 1856576"/>
              <a:gd name="connsiteY39" fmla="*/ 1624819 h 2040030"/>
              <a:gd name="connsiteX40" fmla="*/ 1208922 w 1856576"/>
              <a:gd name="connsiteY40" fmla="*/ 1618713 h 2040030"/>
              <a:gd name="connsiteX41" fmla="*/ 1257767 w 1856576"/>
              <a:gd name="connsiteY41" fmla="*/ 1612607 h 2040030"/>
              <a:gd name="connsiteX42" fmla="*/ 1172288 w 1856576"/>
              <a:gd name="connsiteY42" fmla="*/ 1618713 h 2040030"/>
              <a:gd name="connsiteX43" fmla="*/ 818159 w 1856576"/>
              <a:gd name="connsiteY43" fmla="*/ 1630925 h 2040030"/>
              <a:gd name="connsiteX44" fmla="*/ 634989 w 1856576"/>
              <a:gd name="connsiteY44" fmla="*/ 1637031 h 2040030"/>
              <a:gd name="connsiteX45" fmla="*/ 506770 w 1856576"/>
              <a:gd name="connsiteY45" fmla="*/ 1643137 h 2040030"/>
              <a:gd name="connsiteX46" fmla="*/ 415185 w 1856576"/>
              <a:gd name="connsiteY46" fmla="*/ 1667561 h 2040030"/>
              <a:gd name="connsiteX47" fmla="*/ 409080 w 1856576"/>
              <a:gd name="connsiteY47" fmla="*/ 1685879 h 2040030"/>
              <a:gd name="connsiteX48" fmla="*/ 433502 w 1856576"/>
              <a:gd name="connsiteY48" fmla="*/ 1722515 h 2040030"/>
              <a:gd name="connsiteX49" fmla="*/ 714363 w 1856576"/>
              <a:gd name="connsiteY49" fmla="*/ 1814104 h 2040030"/>
              <a:gd name="connsiteX50" fmla="*/ 836476 w 1856576"/>
              <a:gd name="connsiteY50" fmla="*/ 1826316 h 2040030"/>
              <a:gd name="connsiteX51" fmla="*/ 1569156 w 1856576"/>
              <a:gd name="connsiteY51" fmla="*/ 1856846 h 2040030"/>
              <a:gd name="connsiteX52" fmla="*/ 1642425 w 1856576"/>
              <a:gd name="connsiteY52" fmla="*/ 1862951 h 2040030"/>
              <a:gd name="connsiteX53" fmla="*/ 1660742 w 1856576"/>
              <a:gd name="connsiteY53" fmla="*/ 1869057 h 2040030"/>
              <a:gd name="connsiteX54" fmla="*/ 1624107 w 1856576"/>
              <a:gd name="connsiteY54" fmla="*/ 1881269 h 2040030"/>
              <a:gd name="connsiteX55" fmla="*/ 1477571 w 1856576"/>
              <a:gd name="connsiteY55" fmla="*/ 1905693 h 2040030"/>
              <a:gd name="connsiteX56" fmla="*/ 1385986 w 1856576"/>
              <a:gd name="connsiteY56" fmla="*/ 1917905 h 2040030"/>
              <a:gd name="connsiteX57" fmla="*/ 1147865 w 1856576"/>
              <a:gd name="connsiteY57" fmla="*/ 1954541 h 2040030"/>
              <a:gd name="connsiteX58" fmla="*/ 976907 w 1856576"/>
              <a:gd name="connsiteY58" fmla="*/ 1948435 h 2040030"/>
              <a:gd name="connsiteX59" fmla="*/ 903639 w 1856576"/>
              <a:gd name="connsiteY59" fmla="*/ 1893481 h 2040030"/>
              <a:gd name="connsiteX60" fmla="*/ 830371 w 1856576"/>
              <a:gd name="connsiteY60" fmla="*/ 1789680 h 2040030"/>
              <a:gd name="connsiteX61" fmla="*/ 781525 w 1856576"/>
              <a:gd name="connsiteY61" fmla="*/ 1624819 h 2040030"/>
              <a:gd name="connsiteX62" fmla="*/ 763208 w 1856576"/>
              <a:gd name="connsiteY62" fmla="*/ 1441641 h 2040030"/>
              <a:gd name="connsiteX63" fmla="*/ 750997 w 1856576"/>
              <a:gd name="connsiteY63" fmla="*/ 1252356 h 2040030"/>
              <a:gd name="connsiteX64" fmla="*/ 726574 w 1856576"/>
              <a:gd name="connsiteY64" fmla="*/ 904317 h 2040030"/>
              <a:gd name="connsiteX65" fmla="*/ 714363 w 1856576"/>
              <a:gd name="connsiteY65" fmla="*/ 879893 h 2040030"/>
              <a:gd name="connsiteX66" fmla="*/ 696046 w 1856576"/>
              <a:gd name="connsiteY66" fmla="*/ 861576 h 2040030"/>
              <a:gd name="connsiteX67" fmla="*/ 665518 w 1856576"/>
              <a:gd name="connsiteY67" fmla="*/ 873787 h 2040030"/>
              <a:gd name="connsiteX68" fmla="*/ 604461 w 1856576"/>
              <a:gd name="connsiteY68" fmla="*/ 940953 h 2040030"/>
              <a:gd name="connsiteX69" fmla="*/ 573933 w 1856576"/>
              <a:gd name="connsiteY69" fmla="*/ 995906 h 2040030"/>
              <a:gd name="connsiteX70" fmla="*/ 531193 w 1856576"/>
              <a:gd name="connsiteY70" fmla="*/ 1124131 h 2040030"/>
              <a:gd name="connsiteX71" fmla="*/ 506770 w 1856576"/>
              <a:gd name="connsiteY71" fmla="*/ 1282886 h 2040030"/>
              <a:gd name="connsiteX72" fmla="*/ 494559 w 1856576"/>
              <a:gd name="connsiteY72" fmla="*/ 1411111 h 2040030"/>
              <a:gd name="connsiteX73" fmla="*/ 482348 w 1856576"/>
              <a:gd name="connsiteY73" fmla="*/ 1508806 h 2040030"/>
              <a:gd name="connsiteX74" fmla="*/ 464031 w 1856576"/>
              <a:gd name="connsiteY74" fmla="*/ 1594290 h 2040030"/>
              <a:gd name="connsiteX75" fmla="*/ 457925 w 1856576"/>
              <a:gd name="connsiteY75" fmla="*/ 1624819 h 2040030"/>
              <a:gd name="connsiteX76" fmla="*/ 445714 w 1856576"/>
              <a:gd name="connsiteY76" fmla="*/ 1643137 h 2040030"/>
              <a:gd name="connsiteX77" fmla="*/ 433502 w 1856576"/>
              <a:gd name="connsiteY77" fmla="*/ 1679773 h 2040030"/>
              <a:gd name="connsiteX78" fmla="*/ 537299 w 1856576"/>
              <a:gd name="connsiteY78" fmla="*/ 1557654 h 2040030"/>
              <a:gd name="connsiteX79" fmla="*/ 671623 w 1856576"/>
              <a:gd name="connsiteY79" fmla="*/ 1368369 h 2040030"/>
              <a:gd name="connsiteX80" fmla="*/ 726574 w 1856576"/>
              <a:gd name="connsiteY80" fmla="*/ 1185191 h 2040030"/>
              <a:gd name="connsiteX81" fmla="*/ 738786 w 1856576"/>
              <a:gd name="connsiteY81" fmla="*/ 1099708 h 2040030"/>
              <a:gd name="connsiteX82" fmla="*/ 744891 w 1856576"/>
              <a:gd name="connsiteY82" fmla="*/ 916529 h 2040030"/>
              <a:gd name="connsiteX83" fmla="*/ 750997 w 1856576"/>
              <a:gd name="connsiteY83" fmla="*/ 831046 h 2040030"/>
              <a:gd name="connsiteX84" fmla="*/ 757103 w 1856576"/>
              <a:gd name="connsiteY84" fmla="*/ 660079 h 2040030"/>
              <a:gd name="connsiteX85" fmla="*/ 763208 w 1856576"/>
              <a:gd name="connsiteY85" fmla="*/ 580702 h 2040030"/>
              <a:gd name="connsiteX86" fmla="*/ 769314 w 1856576"/>
              <a:gd name="connsiteY86" fmla="*/ 458583 h 2040030"/>
              <a:gd name="connsiteX87" fmla="*/ 781525 w 1856576"/>
              <a:gd name="connsiteY87" fmla="*/ 403629 h 2040030"/>
              <a:gd name="connsiteX88" fmla="*/ 787631 w 1856576"/>
              <a:gd name="connsiteY88" fmla="*/ 348676 h 2040030"/>
              <a:gd name="connsiteX89" fmla="*/ 799842 w 1856576"/>
              <a:gd name="connsiteY89" fmla="*/ 189921 h 2040030"/>
              <a:gd name="connsiteX90" fmla="*/ 812054 w 1856576"/>
              <a:gd name="connsiteY90" fmla="*/ 86120 h 2040030"/>
              <a:gd name="connsiteX91" fmla="*/ 830371 w 1856576"/>
              <a:gd name="connsiteY91" fmla="*/ 55590 h 2040030"/>
              <a:gd name="connsiteX92" fmla="*/ 867005 w 1856576"/>
              <a:gd name="connsiteY92" fmla="*/ 12848 h 2040030"/>
              <a:gd name="connsiteX93" fmla="*/ 903639 w 1856576"/>
              <a:gd name="connsiteY93" fmla="*/ 55590 h 2040030"/>
              <a:gd name="connsiteX94" fmla="*/ 921956 w 1856576"/>
              <a:gd name="connsiteY94" fmla="*/ 92226 h 2040030"/>
              <a:gd name="connsiteX95" fmla="*/ 946378 w 1856576"/>
              <a:gd name="connsiteY95" fmla="*/ 128862 h 2040030"/>
              <a:gd name="connsiteX96" fmla="*/ 983012 w 1856576"/>
              <a:gd name="connsiteY96" fmla="*/ 232663 h 2040030"/>
              <a:gd name="connsiteX97" fmla="*/ 1013541 w 1856576"/>
              <a:gd name="connsiteY97" fmla="*/ 324252 h 2040030"/>
              <a:gd name="connsiteX98" fmla="*/ 1068492 w 1856576"/>
              <a:gd name="connsiteY98" fmla="*/ 592914 h 2040030"/>
              <a:gd name="connsiteX99" fmla="*/ 1117337 w 1856576"/>
              <a:gd name="connsiteY99" fmla="*/ 806622 h 2040030"/>
              <a:gd name="connsiteX100" fmla="*/ 1160077 w 1856576"/>
              <a:gd name="connsiteY100" fmla="*/ 910423 h 2040030"/>
              <a:gd name="connsiteX101" fmla="*/ 1233345 w 1856576"/>
              <a:gd name="connsiteY101" fmla="*/ 1130237 h 2040030"/>
              <a:gd name="connsiteX102" fmla="*/ 1276084 w 1856576"/>
              <a:gd name="connsiteY102" fmla="*/ 1221827 h 2040030"/>
              <a:gd name="connsiteX103" fmla="*/ 1343247 w 1856576"/>
              <a:gd name="connsiteY103" fmla="*/ 1313416 h 2040030"/>
              <a:gd name="connsiteX104" fmla="*/ 1404303 w 1856576"/>
              <a:gd name="connsiteY104" fmla="*/ 1411111 h 2040030"/>
              <a:gd name="connsiteX105" fmla="*/ 1593579 w 1856576"/>
              <a:gd name="connsiteY105" fmla="*/ 1600396 h 2040030"/>
              <a:gd name="connsiteX106" fmla="*/ 1630213 w 1856576"/>
              <a:gd name="connsiteY106" fmla="*/ 1661455 h 2040030"/>
              <a:gd name="connsiteX107" fmla="*/ 1642425 w 1856576"/>
              <a:gd name="connsiteY107" fmla="*/ 1679773 h 2040030"/>
              <a:gd name="connsiteX108" fmla="*/ 1642425 w 1856576"/>
              <a:gd name="connsiteY108" fmla="*/ 1746938 h 2040030"/>
              <a:gd name="connsiteX109" fmla="*/ 1611896 w 1856576"/>
              <a:gd name="connsiteY109" fmla="*/ 1771362 h 2040030"/>
              <a:gd name="connsiteX110" fmla="*/ 1526417 w 1856576"/>
              <a:gd name="connsiteY110" fmla="*/ 1807998 h 2040030"/>
              <a:gd name="connsiteX111" fmla="*/ 1398198 w 1856576"/>
              <a:gd name="connsiteY111" fmla="*/ 1838528 h 2040030"/>
              <a:gd name="connsiteX112" fmla="*/ 1355458 w 1856576"/>
              <a:gd name="connsiteY112" fmla="*/ 1850740 h 2040030"/>
              <a:gd name="connsiteX113" fmla="*/ 1373775 w 1856576"/>
              <a:gd name="connsiteY113" fmla="*/ 1862951 h 2040030"/>
              <a:gd name="connsiteX114" fmla="*/ 1440937 w 1856576"/>
              <a:gd name="connsiteY114" fmla="*/ 1844634 h 2040030"/>
              <a:gd name="connsiteX115" fmla="*/ 1453149 w 1856576"/>
              <a:gd name="connsiteY115" fmla="*/ 1832422 h 2040030"/>
              <a:gd name="connsiteX116" fmla="*/ 1355458 w 1856576"/>
              <a:gd name="connsiteY116" fmla="*/ 1783574 h 2040030"/>
              <a:gd name="connsiteX117" fmla="*/ 1178394 w 1856576"/>
              <a:gd name="connsiteY117" fmla="*/ 1765256 h 2040030"/>
              <a:gd name="connsiteX118" fmla="*/ 573933 w 1856576"/>
              <a:gd name="connsiteY118" fmla="*/ 1740832 h 2040030"/>
              <a:gd name="connsiteX119" fmla="*/ 708257 w 1856576"/>
              <a:gd name="connsiteY119" fmla="*/ 1704197 h 2040030"/>
              <a:gd name="connsiteX120" fmla="*/ 726574 w 1856576"/>
              <a:gd name="connsiteY120" fmla="*/ 1698091 h 2040030"/>
              <a:gd name="connsiteX121" fmla="*/ 628884 w 1856576"/>
              <a:gd name="connsiteY121" fmla="*/ 1722515 h 2040030"/>
              <a:gd name="connsiteX122" fmla="*/ 689940 w 1856576"/>
              <a:gd name="connsiteY122" fmla="*/ 1740832 h 2040030"/>
              <a:gd name="connsiteX123" fmla="*/ 1245556 w 1856576"/>
              <a:gd name="connsiteY123" fmla="*/ 1771362 h 2040030"/>
              <a:gd name="connsiteX124" fmla="*/ 1202816 w 1856576"/>
              <a:gd name="connsiteY124" fmla="*/ 1777468 h 2040030"/>
              <a:gd name="connsiteX125" fmla="*/ 1233345 w 1856576"/>
              <a:gd name="connsiteY125" fmla="*/ 1759150 h 2040030"/>
              <a:gd name="connsiteX126" fmla="*/ 1306613 w 1856576"/>
              <a:gd name="connsiteY126" fmla="*/ 1734726 h 2040030"/>
              <a:gd name="connsiteX127" fmla="*/ 1459254 w 1856576"/>
              <a:gd name="connsiteY127" fmla="*/ 1649243 h 2040030"/>
              <a:gd name="connsiteX128" fmla="*/ 1495888 w 1856576"/>
              <a:gd name="connsiteY128" fmla="*/ 1618713 h 2040030"/>
              <a:gd name="connsiteX129" fmla="*/ 1465360 w 1856576"/>
              <a:gd name="connsiteY129" fmla="*/ 1569866 h 2040030"/>
              <a:gd name="connsiteX130" fmla="*/ 1239450 w 1856576"/>
              <a:gd name="connsiteY130" fmla="*/ 1533230 h 2040030"/>
              <a:gd name="connsiteX131" fmla="*/ 891427 w 1856576"/>
              <a:gd name="connsiteY131" fmla="*/ 1496594 h 2040030"/>
              <a:gd name="connsiteX132" fmla="*/ 915850 w 1856576"/>
              <a:gd name="connsiteY132" fmla="*/ 1435535 h 2040030"/>
              <a:gd name="connsiteX133" fmla="*/ 1001329 w 1856576"/>
              <a:gd name="connsiteY133" fmla="*/ 1386687 h 2040030"/>
              <a:gd name="connsiteX134" fmla="*/ 1019646 w 1856576"/>
              <a:gd name="connsiteY134" fmla="*/ 1368369 h 2040030"/>
              <a:gd name="connsiteX135" fmla="*/ 958590 w 1856576"/>
              <a:gd name="connsiteY135" fmla="*/ 1350052 h 2040030"/>
              <a:gd name="connsiteX136" fmla="*/ 812054 w 1856576"/>
              <a:gd name="connsiteY136" fmla="*/ 1343946 h 2040030"/>
              <a:gd name="connsiteX137" fmla="*/ 873110 w 1856576"/>
              <a:gd name="connsiteY137" fmla="*/ 1313416 h 2040030"/>
              <a:gd name="connsiteX138" fmla="*/ 970801 w 1856576"/>
              <a:gd name="connsiteY138" fmla="*/ 1288992 h 2040030"/>
              <a:gd name="connsiteX139" fmla="*/ 1099020 w 1856576"/>
              <a:gd name="connsiteY139" fmla="*/ 1234039 h 2040030"/>
              <a:gd name="connsiteX140" fmla="*/ 1117337 w 1856576"/>
              <a:gd name="connsiteY140" fmla="*/ 1209615 h 2040030"/>
              <a:gd name="connsiteX141" fmla="*/ 1092914 w 1856576"/>
              <a:gd name="connsiteY141" fmla="*/ 1197403 h 2040030"/>
              <a:gd name="connsiteX142" fmla="*/ 1031858 w 1856576"/>
              <a:gd name="connsiteY142" fmla="*/ 1185191 h 2040030"/>
              <a:gd name="connsiteX143" fmla="*/ 860899 w 1856576"/>
              <a:gd name="connsiteY143" fmla="*/ 1154661 h 2040030"/>
              <a:gd name="connsiteX144" fmla="*/ 818159 w 1856576"/>
              <a:gd name="connsiteY144" fmla="*/ 1136343 h 2040030"/>
              <a:gd name="connsiteX145" fmla="*/ 812054 w 1856576"/>
              <a:gd name="connsiteY145" fmla="*/ 1093602 h 2040030"/>
              <a:gd name="connsiteX146" fmla="*/ 860899 w 1856576"/>
              <a:gd name="connsiteY146" fmla="*/ 1050860 h 2040030"/>
              <a:gd name="connsiteX147" fmla="*/ 970801 w 1856576"/>
              <a:gd name="connsiteY147" fmla="*/ 928741 h 2040030"/>
              <a:gd name="connsiteX148" fmla="*/ 964695 w 1856576"/>
              <a:gd name="connsiteY148" fmla="*/ 892105 h 2040030"/>
              <a:gd name="connsiteX149" fmla="*/ 842582 w 1856576"/>
              <a:gd name="connsiteY149" fmla="*/ 837152 h 2040030"/>
              <a:gd name="connsiteX150" fmla="*/ 891427 w 1856576"/>
              <a:gd name="connsiteY150" fmla="*/ 782198 h 2040030"/>
              <a:gd name="connsiteX151" fmla="*/ 1111231 w 1856576"/>
              <a:gd name="connsiteY151" fmla="*/ 660079 h 2040030"/>
              <a:gd name="connsiteX152" fmla="*/ 1123443 w 1856576"/>
              <a:gd name="connsiteY152" fmla="*/ 647867 h 2040030"/>
              <a:gd name="connsiteX153" fmla="*/ 1080703 w 1856576"/>
              <a:gd name="connsiteY153" fmla="*/ 623444 h 2040030"/>
              <a:gd name="connsiteX154" fmla="*/ 1013541 w 1856576"/>
              <a:gd name="connsiteY154" fmla="*/ 586808 h 2040030"/>
              <a:gd name="connsiteX155" fmla="*/ 1025752 w 1856576"/>
              <a:gd name="connsiteY155" fmla="*/ 550172 h 2040030"/>
              <a:gd name="connsiteX156" fmla="*/ 1117337 w 1856576"/>
              <a:gd name="connsiteY156" fmla="*/ 483007 h 2040030"/>
              <a:gd name="connsiteX157" fmla="*/ 1135654 w 1856576"/>
              <a:gd name="connsiteY157" fmla="*/ 452477 h 2040030"/>
              <a:gd name="connsiteX158" fmla="*/ 1141760 w 1856576"/>
              <a:gd name="connsiteY158" fmla="*/ 434159 h 2040030"/>
              <a:gd name="connsiteX159" fmla="*/ 1056280 w 1856576"/>
              <a:gd name="connsiteY159" fmla="*/ 379206 h 2040030"/>
              <a:gd name="connsiteX160" fmla="*/ 1025752 w 1856576"/>
              <a:gd name="connsiteY160" fmla="*/ 342570 h 2040030"/>
              <a:gd name="connsiteX161" fmla="*/ 1019646 w 1856576"/>
              <a:gd name="connsiteY161" fmla="*/ 318146 h 2040030"/>
              <a:gd name="connsiteX162" fmla="*/ 1044069 w 1856576"/>
              <a:gd name="connsiteY162" fmla="*/ 244875 h 2040030"/>
              <a:gd name="connsiteX163" fmla="*/ 1050175 w 1856576"/>
              <a:gd name="connsiteY163" fmla="*/ 208239 h 2040030"/>
              <a:gd name="connsiteX164" fmla="*/ 970801 w 1856576"/>
              <a:gd name="connsiteY164" fmla="*/ 122756 h 2040030"/>
              <a:gd name="connsiteX165" fmla="*/ 958590 w 1856576"/>
              <a:gd name="connsiteY165" fmla="*/ 86120 h 2040030"/>
              <a:gd name="connsiteX166" fmla="*/ 970801 w 1856576"/>
              <a:gd name="connsiteY166" fmla="*/ 25060 h 2040030"/>
              <a:gd name="connsiteX167" fmla="*/ 976907 w 1856576"/>
              <a:gd name="connsiteY167" fmla="*/ 637 h 2040030"/>
              <a:gd name="connsiteX168" fmla="*/ 1007435 w 1856576"/>
              <a:gd name="connsiteY168" fmla="*/ 12848 h 2040030"/>
              <a:gd name="connsiteX169" fmla="*/ 885322 w 1856576"/>
              <a:gd name="connsiteY169" fmla="*/ 116650 h 2040030"/>
              <a:gd name="connsiteX170" fmla="*/ 812054 w 1856576"/>
              <a:gd name="connsiteY170" fmla="*/ 177709 h 2040030"/>
              <a:gd name="connsiteX171" fmla="*/ 744891 w 1856576"/>
              <a:gd name="connsiteY171" fmla="*/ 244875 h 2040030"/>
              <a:gd name="connsiteX172" fmla="*/ 708257 w 1856576"/>
              <a:gd name="connsiteY172" fmla="*/ 348676 h 2040030"/>
              <a:gd name="connsiteX173" fmla="*/ 867005 w 1856576"/>
              <a:gd name="connsiteY173" fmla="*/ 428053 h 2040030"/>
              <a:gd name="connsiteX174" fmla="*/ 1062386 w 1856576"/>
              <a:gd name="connsiteY174" fmla="*/ 440265 h 2040030"/>
              <a:gd name="connsiteX175" fmla="*/ 928061 w 1856576"/>
              <a:gd name="connsiteY175" fmla="*/ 537960 h 2040030"/>
              <a:gd name="connsiteX176" fmla="*/ 934167 w 1856576"/>
              <a:gd name="connsiteY176" fmla="*/ 556278 h 2040030"/>
              <a:gd name="connsiteX177" fmla="*/ 1080703 w 1856576"/>
              <a:gd name="connsiteY177" fmla="*/ 586808 h 2040030"/>
              <a:gd name="connsiteX178" fmla="*/ 1129548 w 1856576"/>
              <a:gd name="connsiteY178" fmla="*/ 599020 h 2040030"/>
              <a:gd name="connsiteX179" fmla="*/ 1141760 w 1856576"/>
              <a:gd name="connsiteY179" fmla="*/ 617338 h 2040030"/>
              <a:gd name="connsiteX180" fmla="*/ 1062386 w 1856576"/>
              <a:gd name="connsiteY180" fmla="*/ 708927 h 2040030"/>
              <a:gd name="connsiteX181" fmla="*/ 891427 w 1856576"/>
              <a:gd name="connsiteY181" fmla="*/ 806622 h 2040030"/>
              <a:gd name="connsiteX182" fmla="*/ 885322 w 1856576"/>
              <a:gd name="connsiteY182" fmla="*/ 824940 h 2040030"/>
              <a:gd name="connsiteX183" fmla="*/ 934167 w 1856576"/>
              <a:gd name="connsiteY183" fmla="*/ 855470 h 2040030"/>
              <a:gd name="connsiteX184" fmla="*/ 995224 w 1856576"/>
              <a:gd name="connsiteY184" fmla="*/ 885999 h 2040030"/>
              <a:gd name="connsiteX185" fmla="*/ 976907 w 1856576"/>
              <a:gd name="connsiteY185" fmla="*/ 928741 h 2040030"/>
              <a:gd name="connsiteX186" fmla="*/ 909744 w 1856576"/>
              <a:gd name="connsiteY186" fmla="*/ 953165 h 2040030"/>
              <a:gd name="connsiteX187" fmla="*/ 683835 w 1856576"/>
              <a:gd name="connsiteY187" fmla="*/ 1026436 h 2040030"/>
              <a:gd name="connsiteX188" fmla="*/ 616672 w 1856576"/>
              <a:gd name="connsiteY188" fmla="*/ 1050860 h 2040030"/>
              <a:gd name="connsiteX189" fmla="*/ 653306 w 1856576"/>
              <a:gd name="connsiteY189" fmla="*/ 1099708 h 2040030"/>
              <a:gd name="connsiteX190" fmla="*/ 1013541 w 1856576"/>
              <a:gd name="connsiteY190" fmla="*/ 1105814 h 2040030"/>
              <a:gd name="connsiteX191" fmla="*/ 1007435 w 1856576"/>
              <a:gd name="connsiteY191" fmla="*/ 1142449 h 2040030"/>
              <a:gd name="connsiteX192" fmla="*/ 848688 w 1856576"/>
              <a:gd name="connsiteY192" fmla="*/ 1197403 h 2040030"/>
              <a:gd name="connsiteX193" fmla="*/ 830371 w 1856576"/>
              <a:gd name="connsiteY193" fmla="*/ 1221827 h 2040030"/>
              <a:gd name="connsiteX194" fmla="*/ 854793 w 1856576"/>
              <a:gd name="connsiteY194" fmla="*/ 1246250 h 2040030"/>
              <a:gd name="connsiteX195" fmla="*/ 1044069 w 1856576"/>
              <a:gd name="connsiteY195" fmla="*/ 1276780 h 2040030"/>
              <a:gd name="connsiteX196" fmla="*/ 1092914 w 1856576"/>
              <a:gd name="connsiteY196" fmla="*/ 1288992 h 2040030"/>
              <a:gd name="connsiteX197" fmla="*/ 1086809 w 1856576"/>
              <a:gd name="connsiteY197" fmla="*/ 1331734 h 2040030"/>
              <a:gd name="connsiteX198" fmla="*/ 1013541 w 1856576"/>
              <a:gd name="connsiteY198" fmla="*/ 1386687 h 2040030"/>
              <a:gd name="connsiteX199" fmla="*/ 714363 w 1856576"/>
              <a:gd name="connsiteY199" fmla="*/ 1533230 h 2040030"/>
              <a:gd name="connsiteX200" fmla="*/ 634989 w 1856576"/>
              <a:gd name="connsiteY200" fmla="*/ 1594290 h 2040030"/>
              <a:gd name="connsiteX201" fmla="*/ 647201 w 1856576"/>
              <a:gd name="connsiteY201" fmla="*/ 1685879 h 2040030"/>
              <a:gd name="connsiteX202" fmla="*/ 744891 w 1856576"/>
              <a:gd name="connsiteY202" fmla="*/ 1722515 h 2040030"/>
              <a:gd name="connsiteX203" fmla="*/ 750997 w 1856576"/>
              <a:gd name="connsiteY203" fmla="*/ 1753044 h 2040030"/>
              <a:gd name="connsiteX204" fmla="*/ 702152 w 1856576"/>
              <a:gd name="connsiteY204" fmla="*/ 1777468 h 2040030"/>
              <a:gd name="connsiteX205" fmla="*/ 555616 w 1856576"/>
              <a:gd name="connsiteY205" fmla="*/ 1801892 h 2040030"/>
              <a:gd name="connsiteX206" fmla="*/ 207593 w 1856576"/>
              <a:gd name="connsiteY206" fmla="*/ 1832422 h 2040030"/>
              <a:gd name="connsiteX207" fmla="*/ 67162 w 1856576"/>
              <a:gd name="connsiteY207" fmla="*/ 1862951 h 2040030"/>
              <a:gd name="connsiteX208" fmla="*/ 42740 w 1856576"/>
              <a:gd name="connsiteY208" fmla="*/ 1875163 h 2040030"/>
              <a:gd name="connsiteX209" fmla="*/ 36634 w 1856576"/>
              <a:gd name="connsiteY209" fmla="*/ 1893481 h 2040030"/>
              <a:gd name="connsiteX210" fmla="*/ 0 w 1856576"/>
              <a:gd name="connsiteY210" fmla="*/ 1917905 h 2040030"/>
              <a:gd name="connsiteX211" fmla="*/ 67162 w 1856576"/>
              <a:gd name="connsiteY211" fmla="*/ 1948435 h 2040030"/>
              <a:gd name="connsiteX212" fmla="*/ 146536 w 1856576"/>
              <a:gd name="connsiteY212" fmla="*/ 1954541 h 2040030"/>
              <a:gd name="connsiteX213" fmla="*/ 409080 w 1856576"/>
              <a:gd name="connsiteY213" fmla="*/ 1960647 h 2040030"/>
              <a:gd name="connsiteX214" fmla="*/ 476242 w 1856576"/>
              <a:gd name="connsiteY214" fmla="*/ 2003388 h 2040030"/>
              <a:gd name="connsiteX215" fmla="*/ 647201 w 1856576"/>
              <a:gd name="connsiteY215" fmla="*/ 2015600 h 2040030"/>
              <a:gd name="connsiteX216" fmla="*/ 1025752 w 1856576"/>
              <a:gd name="connsiteY216" fmla="*/ 2009494 h 2040030"/>
              <a:gd name="connsiteX217" fmla="*/ 946378 w 1856576"/>
              <a:gd name="connsiteY217" fmla="*/ 2027812 h 2040030"/>
              <a:gd name="connsiteX218" fmla="*/ 860899 w 1856576"/>
              <a:gd name="connsiteY218" fmla="*/ 2033918 h 2040030"/>
              <a:gd name="connsiteX219" fmla="*/ 836476 w 1856576"/>
              <a:gd name="connsiteY219" fmla="*/ 2040024 h 2040030"/>
              <a:gd name="connsiteX220" fmla="*/ 1385986 w 1856576"/>
              <a:gd name="connsiteY220" fmla="*/ 2021706 h 2040030"/>
              <a:gd name="connsiteX221" fmla="*/ 1575262 w 1856576"/>
              <a:gd name="connsiteY221" fmla="*/ 2009494 h 2040030"/>
              <a:gd name="connsiteX222" fmla="*/ 1703481 w 1856576"/>
              <a:gd name="connsiteY222" fmla="*/ 2003388 h 2040030"/>
              <a:gd name="connsiteX223" fmla="*/ 1758432 w 1856576"/>
              <a:gd name="connsiteY223" fmla="*/ 1985070 h 2040030"/>
              <a:gd name="connsiteX224" fmla="*/ 1795066 w 1856576"/>
              <a:gd name="connsiteY224" fmla="*/ 1972859 h 2040030"/>
              <a:gd name="connsiteX225" fmla="*/ 1831700 w 1856576"/>
              <a:gd name="connsiteY225" fmla="*/ 1966753 h 2040030"/>
              <a:gd name="connsiteX226" fmla="*/ 1856123 w 1856576"/>
              <a:gd name="connsiteY226" fmla="*/ 1954541 h 2040030"/>
              <a:gd name="connsiteX227" fmla="*/ 1843912 w 1856576"/>
              <a:gd name="connsiteY227" fmla="*/ 1936223 h 2040030"/>
              <a:gd name="connsiteX228" fmla="*/ 1825595 w 1856576"/>
              <a:gd name="connsiteY228" fmla="*/ 1917905 h 2040030"/>
              <a:gd name="connsiteX229" fmla="*/ 1801172 w 1856576"/>
              <a:gd name="connsiteY229" fmla="*/ 1887375 h 2040030"/>
              <a:gd name="connsiteX230" fmla="*/ 1764538 w 1856576"/>
              <a:gd name="connsiteY230" fmla="*/ 1850740 h 2040030"/>
              <a:gd name="connsiteX231" fmla="*/ 1734010 w 1856576"/>
              <a:gd name="connsiteY231" fmla="*/ 1814104 h 2040030"/>
              <a:gd name="connsiteX232" fmla="*/ 1679059 w 1856576"/>
              <a:gd name="connsiteY232" fmla="*/ 1753044 h 2040030"/>
              <a:gd name="connsiteX233" fmla="*/ 1666847 w 1856576"/>
              <a:gd name="connsiteY233" fmla="*/ 1728621 h 20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856576" h="2040030">
                <a:moveTo>
                  <a:pt x="799842" y="434159"/>
                </a:moveTo>
                <a:cubicBezTo>
                  <a:pt x="816124" y="440265"/>
                  <a:pt x="831305" y="452007"/>
                  <a:pt x="848688" y="452477"/>
                </a:cubicBezTo>
                <a:cubicBezTo>
                  <a:pt x="1163571" y="460988"/>
                  <a:pt x="1147894" y="459343"/>
                  <a:pt x="1349352" y="434159"/>
                </a:cubicBezTo>
                <a:cubicBezTo>
                  <a:pt x="1363599" y="436194"/>
                  <a:pt x="1389726" y="426069"/>
                  <a:pt x="1392092" y="440265"/>
                </a:cubicBezTo>
                <a:cubicBezTo>
                  <a:pt x="1394705" y="455945"/>
                  <a:pt x="1368057" y="461103"/>
                  <a:pt x="1355458" y="470795"/>
                </a:cubicBezTo>
                <a:cubicBezTo>
                  <a:pt x="1341581" y="481470"/>
                  <a:pt x="1327285" y="491613"/>
                  <a:pt x="1312718" y="501325"/>
                </a:cubicBezTo>
                <a:cubicBezTo>
                  <a:pt x="1296743" y="511976"/>
                  <a:pt x="1279719" y="521012"/>
                  <a:pt x="1263873" y="531854"/>
                </a:cubicBezTo>
                <a:cubicBezTo>
                  <a:pt x="1241027" y="547486"/>
                  <a:pt x="1220810" y="567080"/>
                  <a:pt x="1196711" y="580702"/>
                </a:cubicBezTo>
                <a:cubicBezTo>
                  <a:pt x="1150220" y="606981"/>
                  <a:pt x="1104401" y="614267"/>
                  <a:pt x="1056280" y="635655"/>
                </a:cubicBezTo>
                <a:cubicBezTo>
                  <a:pt x="1041286" y="642319"/>
                  <a:pt x="1027193" y="650977"/>
                  <a:pt x="1013541" y="660079"/>
                </a:cubicBezTo>
                <a:cubicBezTo>
                  <a:pt x="1008751" y="663272"/>
                  <a:pt x="1005400" y="668220"/>
                  <a:pt x="1001329" y="672291"/>
                </a:cubicBezTo>
                <a:cubicBezTo>
                  <a:pt x="1048811" y="685858"/>
                  <a:pt x="1045485" y="690752"/>
                  <a:pt x="1099020" y="678397"/>
                </a:cubicBezTo>
                <a:cubicBezTo>
                  <a:pt x="1107889" y="676350"/>
                  <a:pt x="1131016" y="661136"/>
                  <a:pt x="1123443" y="666185"/>
                </a:cubicBezTo>
                <a:cubicBezTo>
                  <a:pt x="1071403" y="700880"/>
                  <a:pt x="1087488" y="684606"/>
                  <a:pt x="1025752" y="708927"/>
                </a:cubicBezTo>
                <a:cubicBezTo>
                  <a:pt x="976519" y="728323"/>
                  <a:pt x="928146" y="749838"/>
                  <a:pt x="879216" y="769986"/>
                </a:cubicBezTo>
                <a:cubicBezTo>
                  <a:pt x="802637" y="801520"/>
                  <a:pt x="839393" y="781669"/>
                  <a:pt x="787631" y="812728"/>
                </a:cubicBezTo>
                <a:cubicBezTo>
                  <a:pt x="810018" y="816799"/>
                  <a:pt x="832045" y="824398"/>
                  <a:pt x="854793" y="824940"/>
                </a:cubicBezTo>
                <a:cubicBezTo>
                  <a:pt x="917900" y="826443"/>
                  <a:pt x="981377" y="811458"/>
                  <a:pt x="1044069" y="818834"/>
                </a:cubicBezTo>
                <a:cubicBezTo>
                  <a:pt x="1073009" y="822239"/>
                  <a:pt x="986916" y="830314"/>
                  <a:pt x="958590" y="837152"/>
                </a:cubicBezTo>
                <a:cubicBezTo>
                  <a:pt x="927877" y="844566"/>
                  <a:pt x="896732" y="850874"/>
                  <a:pt x="867005" y="861576"/>
                </a:cubicBezTo>
                <a:cubicBezTo>
                  <a:pt x="845595" y="869284"/>
                  <a:pt x="825886" y="881139"/>
                  <a:pt x="805948" y="892105"/>
                </a:cubicBezTo>
                <a:cubicBezTo>
                  <a:pt x="748164" y="923887"/>
                  <a:pt x="755492" y="920260"/>
                  <a:pt x="714363" y="953165"/>
                </a:cubicBezTo>
                <a:cubicBezTo>
                  <a:pt x="746615" y="974668"/>
                  <a:pt x="733972" y="970376"/>
                  <a:pt x="793737" y="971483"/>
                </a:cubicBezTo>
                <a:lnTo>
                  <a:pt x="1392092" y="977589"/>
                </a:lnTo>
                <a:cubicBezTo>
                  <a:pt x="1383951" y="983695"/>
                  <a:pt x="1376395" y="990670"/>
                  <a:pt x="1367669" y="995906"/>
                </a:cubicBezTo>
                <a:cubicBezTo>
                  <a:pt x="1230284" y="1078340"/>
                  <a:pt x="1288183" y="1016311"/>
                  <a:pt x="1044069" y="1130237"/>
                </a:cubicBezTo>
                <a:cubicBezTo>
                  <a:pt x="971936" y="1163901"/>
                  <a:pt x="850834" y="1214290"/>
                  <a:pt x="775420" y="1264568"/>
                </a:cubicBezTo>
                <a:cubicBezTo>
                  <a:pt x="759807" y="1274977"/>
                  <a:pt x="746927" y="1288992"/>
                  <a:pt x="732680" y="1301204"/>
                </a:cubicBezTo>
                <a:cubicBezTo>
                  <a:pt x="730645" y="1309345"/>
                  <a:pt x="725194" y="1317350"/>
                  <a:pt x="726574" y="1325628"/>
                </a:cubicBezTo>
                <a:cubicBezTo>
                  <a:pt x="727520" y="1331306"/>
                  <a:pt x="734070" y="1334539"/>
                  <a:pt x="738786" y="1337840"/>
                </a:cubicBezTo>
                <a:cubicBezTo>
                  <a:pt x="754515" y="1348851"/>
                  <a:pt x="768933" y="1364006"/>
                  <a:pt x="787631" y="1368369"/>
                </a:cubicBezTo>
                <a:cubicBezTo>
                  <a:pt x="831414" y="1378585"/>
                  <a:pt x="877016" y="1379259"/>
                  <a:pt x="921956" y="1380581"/>
                </a:cubicBezTo>
                <a:cubicBezTo>
                  <a:pt x="1084716" y="1385368"/>
                  <a:pt x="1247591" y="1384652"/>
                  <a:pt x="1410409" y="1386687"/>
                </a:cubicBezTo>
                <a:lnTo>
                  <a:pt x="1453149" y="1392793"/>
                </a:lnTo>
                <a:cubicBezTo>
                  <a:pt x="1434864" y="1433936"/>
                  <a:pt x="1307979" y="1471243"/>
                  <a:pt x="1282190" y="1478277"/>
                </a:cubicBezTo>
                <a:cubicBezTo>
                  <a:pt x="1227882" y="1493089"/>
                  <a:pt x="1172065" y="1501736"/>
                  <a:pt x="1117337" y="1514912"/>
                </a:cubicBezTo>
                <a:cubicBezTo>
                  <a:pt x="819081" y="1586717"/>
                  <a:pt x="1076316" y="1532886"/>
                  <a:pt x="830371" y="1582078"/>
                </a:cubicBezTo>
                <a:cubicBezTo>
                  <a:pt x="814089" y="1592254"/>
                  <a:pt x="796518" y="1600612"/>
                  <a:pt x="781525" y="1612607"/>
                </a:cubicBezTo>
                <a:cubicBezTo>
                  <a:pt x="775795" y="1617191"/>
                  <a:pt x="761981" y="1630658"/>
                  <a:pt x="769314" y="1630925"/>
                </a:cubicBezTo>
                <a:cubicBezTo>
                  <a:pt x="885263" y="1635142"/>
                  <a:pt x="1001329" y="1626854"/>
                  <a:pt x="1117337" y="1624819"/>
                </a:cubicBezTo>
                <a:cubicBezTo>
                  <a:pt x="1147865" y="1622784"/>
                  <a:pt x="1178441" y="1621364"/>
                  <a:pt x="1208922" y="1618713"/>
                </a:cubicBezTo>
                <a:cubicBezTo>
                  <a:pt x="1225269" y="1617291"/>
                  <a:pt x="1274175" y="1612607"/>
                  <a:pt x="1257767" y="1612607"/>
                </a:cubicBezTo>
                <a:cubicBezTo>
                  <a:pt x="1229201" y="1612607"/>
                  <a:pt x="1200829" y="1617524"/>
                  <a:pt x="1172288" y="1618713"/>
                </a:cubicBezTo>
                <a:lnTo>
                  <a:pt x="818159" y="1630925"/>
                </a:lnTo>
                <a:lnTo>
                  <a:pt x="634989" y="1637031"/>
                </a:lnTo>
                <a:lnTo>
                  <a:pt x="506770" y="1643137"/>
                </a:lnTo>
                <a:cubicBezTo>
                  <a:pt x="499492" y="1644593"/>
                  <a:pt x="430910" y="1654456"/>
                  <a:pt x="415185" y="1667561"/>
                </a:cubicBezTo>
                <a:cubicBezTo>
                  <a:pt x="410241" y="1671681"/>
                  <a:pt x="411115" y="1679773"/>
                  <a:pt x="409080" y="1685879"/>
                </a:cubicBezTo>
                <a:cubicBezTo>
                  <a:pt x="417221" y="1698091"/>
                  <a:pt x="420733" y="1715279"/>
                  <a:pt x="433502" y="1722515"/>
                </a:cubicBezTo>
                <a:cubicBezTo>
                  <a:pt x="532954" y="1778874"/>
                  <a:pt x="606367" y="1797904"/>
                  <a:pt x="714363" y="1814104"/>
                </a:cubicBezTo>
                <a:cubicBezTo>
                  <a:pt x="754818" y="1820173"/>
                  <a:pt x="795678" y="1823331"/>
                  <a:pt x="836476" y="1826316"/>
                </a:cubicBezTo>
                <a:cubicBezTo>
                  <a:pt x="1256034" y="1857017"/>
                  <a:pt x="1160316" y="1849797"/>
                  <a:pt x="1569156" y="1856846"/>
                </a:cubicBezTo>
                <a:cubicBezTo>
                  <a:pt x="1593579" y="1858881"/>
                  <a:pt x="1618132" y="1859712"/>
                  <a:pt x="1642425" y="1862951"/>
                </a:cubicBezTo>
                <a:cubicBezTo>
                  <a:pt x="1648805" y="1863802"/>
                  <a:pt x="1665293" y="1864506"/>
                  <a:pt x="1660742" y="1869057"/>
                </a:cubicBezTo>
                <a:cubicBezTo>
                  <a:pt x="1651640" y="1878159"/>
                  <a:pt x="1636637" y="1878321"/>
                  <a:pt x="1624107" y="1881269"/>
                </a:cubicBezTo>
                <a:cubicBezTo>
                  <a:pt x="1594990" y="1888120"/>
                  <a:pt x="1503693" y="1901961"/>
                  <a:pt x="1477571" y="1905693"/>
                </a:cubicBezTo>
                <a:lnTo>
                  <a:pt x="1385986" y="1917905"/>
                </a:lnTo>
                <a:cubicBezTo>
                  <a:pt x="1238717" y="1938945"/>
                  <a:pt x="1257174" y="1936322"/>
                  <a:pt x="1147865" y="1954541"/>
                </a:cubicBezTo>
                <a:cubicBezTo>
                  <a:pt x="1090879" y="1952506"/>
                  <a:pt x="1033561" y="1954910"/>
                  <a:pt x="976907" y="1948435"/>
                </a:cubicBezTo>
                <a:cubicBezTo>
                  <a:pt x="937591" y="1943941"/>
                  <a:pt x="925594" y="1921425"/>
                  <a:pt x="903639" y="1893481"/>
                </a:cubicBezTo>
                <a:cubicBezTo>
                  <a:pt x="867083" y="1846953"/>
                  <a:pt x="863922" y="1840009"/>
                  <a:pt x="830371" y="1789680"/>
                </a:cubicBezTo>
                <a:cubicBezTo>
                  <a:pt x="814089" y="1734726"/>
                  <a:pt x="788221" y="1681741"/>
                  <a:pt x="781525" y="1624819"/>
                </a:cubicBezTo>
                <a:cubicBezTo>
                  <a:pt x="769330" y="1521152"/>
                  <a:pt x="769612" y="1535577"/>
                  <a:pt x="763208" y="1441641"/>
                </a:cubicBezTo>
                <a:cubicBezTo>
                  <a:pt x="758907" y="1378561"/>
                  <a:pt x="750997" y="1252356"/>
                  <a:pt x="750997" y="1252356"/>
                </a:cubicBezTo>
                <a:cubicBezTo>
                  <a:pt x="746928" y="1061112"/>
                  <a:pt x="771831" y="1031044"/>
                  <a:pt x="726574" y="904317"/>
                </a:cubicBezTo>
                <a:cubicBezTo>
                  <a:pt x="723513" y="895745"/>
                  <a:pt x="719653" y="887300"/>
                  <a:pt x="714363" y="879893"/>
                </a:cubicBezTo>
                <a:cubicBezTo>
                  <a:pt x="709344" y="872867"/>
                  <a:pt x="702152" y="867682"/>
                  <a:pt x="696046" y="861576"/>
                </a:cubicBezTo>
                <a:cubicBezTo>
                  <a:pt x="685870" y="865646"/>
                  <a:pt x="674916" y="868148"/>
                  <a:pt x="665518" y="873787"/>
                </a:cubicBezTo>
                <a:cubicBezTo>
                  <a:pt x="635829" y="891601"/>
                  <a:pt x="623068" y="911181"/>
                  <a:pt x="604461" y="940953"/>
                </a:cubicBezTo>
                <a:cubicBezTo>
                  <a:pt x="593356" y="958723"/>
                  <a:pt x="581715" y="976450"/>
                  <a:pt x="573933" y="995906"/>
                </a:cubicBezTo>
                <a:cubicBezTo>
                  <a:pt x="557201" y="1037737"/>
                  <a:pt x="531193" y="1124131"/>
                  <a:pt x="531193" y="1124131"/>
                </a:cubicBezTo>
                <a:cubicBezTo>
                  <a:pt x="522855" y="1174164"/>
                  <a:pt x="512481" y="1232911"/>
                  <a:pt x="506770" y="1282886"/>
                </a:cubicBezTo>
                <a:cubicBezTo>
                  <a:pt x="501895" y="1325543"/>
                  <a:pt x="498831" y="1368389"/>
                  <a:pt x="494559" y="1411111"/>
                </a:cubicBezTo>
                <a:cubicBezTo>
                  <a:pt x="487714" y="1479563"/>
                  <a:pt x="490395" y="1448449"/>
                  <a:pt x="482348" y="1508806"/>
                </a:cubicBezTo>
                <a:cubicBezTo>
                  <a:pt x="469785" y="1603033"/>
                  <a:pt x="485243" y="1516509"/>
                  <a:pt x="464031" y="1594290"/>
                </a:cubicBezTo>
                <a:cubicBezTo>
                  <a:pt x="461301" y="1604302"/>
                  <a:pt x="461569" y="1615102"/>
                  <a:pt x="457925" y="1624819"/>
                </a:cubicBezTo>
                <a:cubicBezTo>
                  <a:pt x="455348" y="1631690"/>
                  <a:pt x="448694" y="1636431"/>
                  <a:pt x="445714" y="1643137"/>
                </a:cubicBezTo>
                <a:cubicBezTo>
                  <a:pt x="440486" y="1654900"/>
                  <a:pt x="425165" y="1689581"/>
                  <a:pt x="433502" y="1679773"/>
                </a:cubicBezTo>
                <a:cubicBezTo>
                  <a:pt x="468101" y="1639067"/>
                  <a:pt x="506381" y="1601222"/>
                  <a:pt x="537299" y="1557654"/>
                </a:cubicBezTo>
                <a:lnTo>
                  <a:pt x="671623" y="1368369"/>
                </a:lnTo>
                <a:cubicBezTo>
                  <a:pt x="692458" y="1305863"/>
                  <a:pt x="713189" y="1249889"/>
                  <a:pt x="726574" y="1185191"/>
                </a:cubicBezTo>
                <a:cubicBezTo>
                  <a:pt x="732405" y="1157004"/>
                  <a:pt x="734715" y="1128202"/>
                  <a:pt x="738786" y="1099708"/>
                </a:cubicBezTo>
                <a:cubicBezTo>
                  <a:pt x="740821" y="1038648"/>
                  <a:pt x="742117" y="977560"/>
                  <a:pt x="744891" y="916529"/>
                </a:cubicBezTo>
                <a:cubicBezTo>
                  <a:pt x="746188" y="887992"/>
                  <a:pt x="749638" y="859581"/>
                  <a:pt x="750997" y="831046"/>
                </a:cubicBezTo>
                <a:cubicBezTo>
                  <a:pt x="753709" y="774085"/>
                  <a:pt x="754325" y="717037"/>
                  <a:pt x="757103" y="660079"/>
                </a:cubicBezTo>
                <a:cubicBezTo>
                  <a:pt x="758396" y="633573"/>
                  <a:pt x="761603" y="607191"/>
                  <a:pt x="763208" y="580702"/>
                </a:cubicBezTo>
                <a:cubicBezTo>
                  <a:pt x="765673" y="540019"/>
                  <a:pt x="765120" y="499124"/>
                  <a:pt x="769314" y="458583"/>
                </a:cubicBezTo>
                <a:cubicBezTo>
                  <a:pt x="771245" y="439918"/>
                  <a:pt x="778440" y="422138"/>
                  <a:pt x="781525" y="403629"/>
                </a:cubicBezTo>
                <a:cubicBezTo>
                  <a:pt x="784555" y="385449"/>
                  <a:pt x="785596" y="366994"/>
                  <a:pt x="787631" y="348676"/>
                </a:cubicBezTo>
                <a:cubicBezTo>
                  <a:pt x="800603" y="115188"/>
                  <a:pt x="786523" y="323118"/>
                  <a:pt x="799842" y="189921"/>
                </a:cubicBezTo>
                <a:cubicBezTo>
                  <a:pt x="800078" y="187560"/>
                  <a:pt x="803992" y="106275"/>
                  <a:pt x="812054" y="86120"/>
                </a:cubicBezTo>
                <a:cubicBezTo>
                  <a:pt x="816461" y="75101"/>
                  <a:pt x="823788" y="65465"/>
                  <a:pt x="830371" y="55590"/>
                </a:cubicBezTo>
                <a:cubicBezTo>
                  <a:pt x="846036" y="32091"/>
                  <a:pt x="848138" y="31716"/>
                  <a:pt x="867005" y="12848"/>
                </a:cubicBezTo>
                <a:cubicBezTo>
                  <a:pt x="882548" y="28392"/>
                  <a:pt x="891890" y="36007"/>
                  <a:pt x="903639" y="55590"/>
                </a:cubicBezTo>
                <a:cubicBezTo>
                  <a:pt x="910663" y="67298"/>
                  <a:pt x="915077" y="80432"/>
                  <a:pt x="921956" y="92226"/>
                </a:cubicBezTo>
                <a:cubicBezTo>
                  <a:pt x="929351" y="104904"/>
                  <a:pt x="939420" y="115939"/>
                  <a:pt x="946378" y="128862"/>
                </a:cubicBezTo>
                <a:cubicBezTo>
                  <a:pt x="965773" y="164883"/>
                  <a:pt x="970238" y="192744"/>
                  <a:pt x="983012" y="232663"/>
                </a:cubicBezTo>
                <a:cubicBezTo>
                  <a:pt x="992820" y="263313"/>
                  <a:pt x="1004700" y="293309"/>
                  <a:pt x="1013541" y="324252"/>
                </a:cubicBezTo>
                <a:cubicBezTo>
                  <a:pt x="1029499" y="380108"/>
                  <a:pt x="1066480" y="580839"/>
                  <a:pt x="1068492" y="592914"/>
                </a:cubicBezTo>
                <a:cubicBezTo>
                  <a:pt x="1085180" y="693049"/>
                  <a:pt x="1083668" y="711223"/>
                  <a:pt x="1117337" y="806622"/>
                </a:cubicBezTo>
                <a:cubicBezTo>
                  <a:pt x="1129790" y="841908"/>
                  <a:pt x="1147368" y="875229"/>
                  <a:pt x="1160077" y="910423"/>
                </a:cubicBezTo>
                <a:cubicBezTo>
                  <a:pt x="1202408" y="1027652"/>
                  <a:pt x="1188057" y="1018751"/>
                  <a:pt x="1233345" y="1130237"/>
                </a:cubicBezTo>
                <a:cubicBezTo>
                  <a:pt x="1246025" y="1161450"/>
                  <a:pt x="1258751" y="1192937"/>
                  <a:pt x="1276084" y="1221827"/>
                </a:cubicBezTo>
                <a:cubicBezTo>
                  <a:pt x="1295561" y="1254291"/>
                  <a:pt x="1322015" y="1282072"/>
                  <a:pt x="1343247" y="1313416"/>
                </a:cubicBezTo>
                <a:cubicBezTo>
                  <a:pt x="1364784" y="1345210"/>
                  <a:pt x="1379069" y="1382164"/>
                  <a:pt x="1404303" y="1411111"/>
                </a:cubicBezTo>
                <a:cubicBezTo>
                  <a:pt x="1417497" y="1426246"/>
                  <a:pt x="1553925" y="1545489"/>
                  <a:pt x="1593579" y="1600396"/>
                </a:cubicBezTo>
                <a:cubicBezTo>
                  <a:pt x="1607475" y="1619638"/>
                  <a:pt x="1617774" y="1641241"/>
                  <a:pt x="1630213" y="1661455"/>
                </a:cubicBezTo>
                <a:cubicBezTo>
                  <a:pt x="1634059" y="1667705"/>
                  <a:pt x="1638354" y="1673667"/>
                  <a:pt x="1642425" y="1679773"/>
                </a:cubicBezTo>
                <a:cubicBezTo>
                  <a:pt x="1645485" y="1698138"/>
                  <a:pt x="1654940" y="1728165"/>
                  <a:pt x="1642425" y="1746938"/>
                </a:cubicBezTo>
                <a:cubicBezTo>
                  <a:pt x="1635196" y="1757782"/>
                  <a:pt x="1622572" y="1763888"/>
                  <a:pt x="1611896" y="1771362"/>
                </a:cubicBezTo>
                <a:cubicBezTo>
                  <a:pt x="1579973" y="1793709"/>
                  <a:pt x="1567959" y="1795535"/>
                  <a:pt x="1526417" y="1807998"/>
                </a:cubicBezTo>
                <a:cubicBezTo>
                  <a:pt x="1424869" y="1838464"/>
                  <a:pt x="1494853" y="1815784"/>
                  <a:pt x="1398198" y="1838528"/>
                </a:cubicBezTo>
                <a:cubicBezTo>
                  <a:pt x="1383775" y="1841922"/>
                  <a:pt x="1369705" y="1846669"/>
                  <a:pt x="1355458" y="1850740"/>
                </a:cubicBezTo>
                <a:cubicBezTo>
                  <a:pt x="1361564" y="1854810"/>
                  <a:pt x="1366482" y="1862141"/>
                  <a:pt x="1373775" y="1862951"/>
                </a:cubicBezTo>
                <a:cubicBezTo>
                  <a:pt x="1395437" y="1865358"/>
                  <a:pt x="1421740" y="1852313"/>
                  <a:pt x="1440937" y="1844634"/>
                </a:cubicBezTo>
                <a:cubicBezTo>
                  <a:pt x="1445008" y="1840563"/>
                  <a:pt x="1454095" y="1838100"/>
                  <a:pt x="1453149" y="1832422"/>
                </a:cubicBezTo>
                <a:cubicBezTo>
                  <a:pt x="1446956" y="1795260"/>
                  <a:pt x="1366398" y="1785397"/>
                  <a:pt x="1355458" y="1783574"/>
                </a:cubicBezTo>
                <a:cubicBezTo>
                  <a:pt x="1296929" y="1773819"/>
                  <a:pt x="1237479" y="1770710"/>
                  <a:pt x="1178394" y="1765256"/>
                </a:cubicBezTo>
                <a:cubicBezTo>
                  <a:pt x="871610" y="1736936"/>
                  <a:pt x="960919" y="1746975"/>
                  <a:pt x="573933" y="1740832"/>
                </a:cubicBezTo>
                <a:cubicBezTo>
                  <a:pt x="659260" y="1708834"/>
                  <a:pt x="590362" y="1731939"/>
                  <a:pt x="708257" y="1704197"/>
                </a:cubicBezTo>
                <a:cubicBezTo>
                  <a:pt x="714522" y="1702723"/>
                  <a:pt x="732845" y="1696644"/>
                  <a:pt x="726574" y="1698091"/>
                </a:cubicBezTo>
                <a:cubicBezTo>
                  <a:pt x="693868" y="1705639"/>
                  <a:pt x="628884" y="1722515"/>
                  <a:pt x="628884" y="1722515"/>
                </a:cubicBezTo>
                <a:cubicBezTo>
                  <a:pt x="649236" y="1728621"/>
                  <a:pt x="669198" y="1736223"/>
                  <a:pt x="689940" y="1740832"/>
                </a:cubicBezTo>
                <a:cubicBezTo>
                  <a:pt x="883005" y="1783737"/>
                  <a:pt x="1012052" y="1765051"/>
                  <a:pt x="1245556" y="1771362"/>
                </a:cubicBezTo>
                <a:cubicBezTo>
                  <a:pt x="1231309" y="1773397"/>
                  <a:pt x="1212992" y="1787645"/>
                  <a:pt x="1202816" y="1777468"/>
                </a:cubicBezTo>
                <a:cubicBezTo>
                  <a:pt x="1194425" y="1769076"/>
                  <a:pt x="1222371" y="1763669"/>
                  <a:pt x="1233345" y="1759150"/>
                </a:cubicBezTo>
                <a:cubicBezTo>
                  <a:pt x="1257150" y="1749348"/>
                  <a:pt x="1282904" y="1744757"/>
                  <a:pt x="1306613" y="1734726"/>
                </a:cubicBezTo>
                <a:cubicBezTo>
                  <a:pt x="1358374" y="1712826"/>
                  <a:pt x="1413075" y="1681842"/>
                  <a:pt x="1459254" y="1649243"/>
                </a:cubicBezTo>
                <a:cubicBezTo>
                  <a:pt x="1472240" y="1640076"/>
                  <a:pt x="1483677" y="1628890"/>
                  <a:pt x="1495888" y="1618713"/>
                </a:cubicBezTo>
                <a:cubicBezTo>
                  <a:pt x="1485712" y="1602431"/>
                  <a:pt x="1481824" y="1579745"/>
                  <a:pt x="1465360" y="1569866"/>
                </a:cubicBezTo>
                <a:cubicBezTo>
                  <a:pt x="1419155" y="1542142"/>
                  <a:pt x="1278849" y="1536513"/>
                  <a:pt x="1239450" y="1533230"/>
                </a:cubicBezTo>
                <a:cubicBezTo>
                  <a:pt x="986111" y="1512117"/>
                  <a:pt x="1170694" y="1532630"/>
                  <a:pt x="891427" y="1496594"/>
                </a:cubicBezTo>
                <a:cubicBezTo>
                  <a:pt x="849531" y="1475646"/>
                  <a:pt x="852672" y="1486870"/>
                  <a:pt x="915850" y="1435535"/>
                </a:cubicBezTo>
                <a:cubicBezTo>
                  <a:pt x="985067" y="1379293"/>
                  <a:pt x="941268" y="1426730"/>
                  <a:pt x="1001329" y="1386687"/>
                </a:cubicBezTo>
                <a:cubicBezTo>
                  <a:pt x="1008514" y="1381897"/>
                  <a:pt x="1013540" y="1374475"/>
                  <a:pt x="1019646" y="1368369"/>
                </a:cubicBezTo>
                <a:cubicBezTo>
                  <a:pt x="999294" y="1362263"/>
                  <a:pt x="979693" y="1352535"/>
                  <a:pt x="958590" y="1350052"/>
                </a:cubicBezTo>
                <a:cubicBezTo>
                  <a:pt x="910037" y="1344340"/>
                  <a:pt x="856989" y="1363205"/>
                  <a:pt x="812054" y="1343946"/>
                </a:cubicBezTo>
                <a:cubicBezTo>
                  <a:pt x="791139" y="1334982"/>
                  <a:pt x="851607" y="1320860"/>
                  <a:pt x="873110" y="1313416"/>
                </a:cubicBezTo>
                <a:cubicBezTo>
                  <a:pt x="904829" y="1302436"/>
                  <a:pt x="938618" y="1298528"/>
                  <a:pt x="970801" y="1288992"/>
                </a:cubicBezTo>
                <a:cubicBezTo>
                  <a:pt x="1030072" y="1271429"/>
                  <a:pt x="1044620" y="1261239"/>
                  <a:pt x="1099020" y="1234039"/>
                </a:cubicBezTo>
                <a:cubicBezTo>
                  <a:pt x="1105126" y="1225898"/>
                  <a:pt x="1119010" y="1219653"/>
                  <a:pt x="1117337" y="1209615"/>
                </a:cubicBezTo>
                <a:cubicBezTo>
                  <a:pt x="1115841" y="1200637"/>
                  <a:pt x="1101666" y="1199904"/>
                  <a:pt x="1092914" y="1197403"/>
                </a:cubicBezTo>
                <a:cubicBezTo>
                  <a:pt x="1072958" y="1191701"/>
                  <a:pt x="1052331" y="1188603"/>
                  <a:pt x="1031858" y="1185191"/>
                </a:cubicBezTo>
                <a:cubicBezTo>
                  <a:pt x="962001" y="1173548"/>
                  <a:pt x="929499" y="1174262"/>
                  <a:pt x="860899" y="1154661"/>
                </a:cubicBezTo>
                <a:cubicBezTo>
                  <a:pt x="845995" y="1150403"/>
                  <a:pt x="832406" y="1142449"/>
                  <a:pt x="818159" y="1136343"/>
                </a:cubicBezTo>
                <a:cubicBezTo>
                  <a:pt x="816124" y="1122096"/>
                  <a:pt x="805618" y="1106474"/>
                  <a:pt x="812054" y="1093602"/>
                </a:cubicBezTo>
                <a:cubicBezTo>
                  <a:pt x="821729" y="1074251"/>
                  <a:pt x="845265" y="1065815"/>
                  <a:pt x="860899" y="1050860"/>
                </a:cubicBezTo>
                <a:cubicBezTo>
                  <a:pt x="954755" y="961080"/>
                  <a:pt x="931954" y="993489"/>
                  <a:pt x="970801" y="928741"/>
                </a:cubicBezTo>
                <a:cubicBezTo>
                  <a:pt x="968766" y="916529"/>
                  <a:pt x="974051" y="900214"/>
                  <a:pt x="964695" y="892105"/>
                </a:cubicBezTo>
                <a:cubicBezTo>
                  <a:pt x="934386" y="865836"/>
                  <a:pt x="882493" y="850457"/>
                  <a:pt x="842582" y="837152"/>
                </a:cubicBezTo>
                <a:cubicBezTo>
                  <a:pt x="858864" y="818834"/>
                  <a:pt x="871035" y="795793"/>
                  <a:pt x="891427" y="782198"/>
                </a:cubicBezTo>
                <a:cubicBezTo>
                  <a:pt x="1032159" y="688372"/>
                  <a:pt x="1021568" y="722846"/>
                  <a:pt x="1111231" y="660079"/>
                </a:cubicBezTo>
                <a:cubicBezTo>
                  <a:pt x="1115947" y="656778"/>
                  <a:pt x="1119372" y="651938"/>
                  <a:pt x="1123443" y="647867"/>
                </a:cubicBezTo>
                <a:cubicBezTo>
                  <a:pt x="1109196" y="639726"/>
                  <a:pt x="1095379" y="630782"/>
                  <a:pt x="1080703" y="623444"/>
                </a:cubicBezTo>
                <a:cubicBezTo>
                  <a:pt x="1013731" y="589957"/>
                  <a:pt x="1060131" y="621753"/>
                  <a:pt x="1013541" y="586808"/>
                </a:cubicBezTo>
                <a:cubicBezTo>
                  <a:pt x="1017611" y="574596"/>
                  <a:pt x="1016650" y="559274"/>
                  <a:pt x="1025752" y="550172"/>
                </a:cubicBezTo>
                <a:cubicBezTo>
                  <a:pt x="1052521" y="523402"/>
                  <a:pt x="1117337" y="483007"/>
                  <a:pt x="1117337" y="483007"/>
                </a:cubicBezTo>
                <a:cubicBezTo>
                  <a:pt x="1123443" y="472830"/>
                  <a:pt x="1130347" y="463092"/>
                  <a:pt x="1135654" y="452477"/>
                </a:cubicBezTo>
                <a:cubicBezTo>
                  <a:pt x="1138532" y="446720"/>
                  <a:pt x="1146489" y="438525"/>
                  <a:pt x="1141760" y="434159"/>
                </a:cubicBezTo>
                <a:cubicBezTo>
                  <a:pt x="1116870" y="411183"/>
                  <a:pt x="1084773" y="397524"/>
                  <a:pt x="1056280" y="379206"/>
                </a:cubicBezTo>
                <a:cubicBezTo>
                  <a:pt x="1042909" y="370610"/>
                  <a:pt x="1035928" y="354782"/>
                  <a:pt x="1025752" y="342570"/>
                </a:cubicBezTo>
                <a:cubicBezTo>
                  <a:pt x="1023717" y="334429"/>
                  <a:pt x="1018100" y="326394"/>
                  <a:pt x="1019646" y="318146"/>
                </a:cubicBezTo>
                <a:cubicBezTo>
                  <a:pt x="1024390" y="292842"/>
                  <a:pt x="1037179" y="269681"/>
                  <a:pt x="1044069" y="244875"/>
                </a:cubicBezTo>
                <a:cubicBezTo>
                  <a:pt x="1047382" y="232946"/>
                  <a:pt x="1048140" y="220451"/>
                  <a:pt x="1050175" y="208239"/>
                </a:cubicBezTo>
                <a:cubicBezTo>
                  <a:pt x="1024202" y="117334"/>
                  <a:pt x="1062052" y="214012"/>
                  <a:pt x="970801" y="122756"/>
                </a:cubicBezTo>
                <a:cubicBezTo>
                  <a:pt x="961699" y="113654"/>
                  <a:pt x="958590" y="86120"/>
                  <a:pt x="958590" y="86120"/>
                </a:cubicBezTo>
                <a:cubicBezTo>
                  <a:pt x="962660" y="65767"/>
                  <a:pt x="966452" y="45356"/>
                  <a:pt x="970801" y="25060"/>
                </a:cubicBezTo>
                <a:cubicBezTo>
                  <a:pt x="972559" y="16855"/>
                  <a:pt x="968946" y="3291"/>
                  <a:pt x="976907" y="637"/>
                </a:cubicBezTo>
                <a:cubicBezTo>
                  <a:pt x="987304" y="-2829"/>
                  <a:pt x="997259" y="8778"/>
                  <a:pt x="1007435" y="12848"/>
                </a:cubicBezTo>
                <a:lnTo>
                  <a:pt x="885322" y="116650"/>
                </a:lnTo>
                <a:cubicBezTo>
                  <a:pt x="861024" y="137152"/>
                  <a:pt x="834534" y="155228"/>
                  <a:pt x="812054" y="177709"/>
                </a:cubicBezTo>
                <a:lnTo>
                  <a:pt x="744891" y="244875"/>
                </a:lnTo>
                <a:cubicBezTo>
                  <a:pt x="742590" y="249477"/>
                  <a:pt x="695658" y="327256"/>
                  <a:pt x="708257" y="348676"/>
                </a:cubicBezTo>
                <a:cubicBezTo>
                  <a:pt x="746767" y="414146"/>
                  <a:pt x="798938" y="420811"/>
                  <a:pt x="867005" y="428053"/>
                </a:cubicBezTo>
                <a:cubicBezTo>
                  <a:pt x="931893" y="434956"/>
                  <a:pt x="997259" y="436194"/>
                  <a:pt x="1062386" y="440265"/>
                </a:cubicBezTo>
                <a:cubicBezTo>
                  <a:pt x="937774" y="518970"/>
                  <a:pt x="973819" y="476946"/>
                  <a:pt x="928061" y="537960"/>
                </a:cubicBezTo>
                <a:cubicBezTo>
                  <a:pt x="930096" y="544066"/>
                  <a:pt x="929087" y="552326"/>
                  <a:pt x="934167" y="556278"/>
                </a:cubicBezTo>
                <a:cubicBezTo>
                  <a:pt x="981893" y="593400"/>
                  <a:pt x="1019154" y="582961"/>
                  <a:pt x="1080703" y="586808"/>
                </a:cubicBezTo>
                <a:cubicBezTo>
                  <a:pt x="1096985" y="590879"/>
                  <a:pt x="1114537" y="591514"/>
                  <a:pt x="1129548" y="599020"/>
                </a:cubicBezTo>
                <a:cubicBezTo>
                  <a:pt x="1136112" y="602302"/>
                  <a:pt x="1142490" y="610036"/>
                  <a:pt x="1141760" y="617338"/>
                </a:cubicBezTo>
                <a:cubicBezTo>
                  <a:pt x="1137428" y="660661"/>
                  <a:pt x="1094765" y="689701"/>
                  <a:pt x="1062386" y="708927"/>
                </a:cubicBezTo>
                <a:cubicBezTo>
                  <a:pt x="855719" y="831641"/>
                  <a:pt x="984974" y="728662"/>
                  <a:pt x="891427" y="806622"/>
                </a:cubicBezTo>
                <a:cubicBezTo>
                  <a:pt x="889392" y="812728"/>
                  <a:pt x="885322" y="818504"/>
                  <a:pt x="885322" y="824940"/>
                </a:cubicBezTo>
                <a:cubicBezTo>
                  <a:pt x="885322" y="854979"/>
                  <a:pt x="910078" y="846867"/>
                  <a:pt x="934167" y="855470"/>
                </a:cubicBezTo>
                <a:cubicBezTo>
                  <a:pt x="972235" y="869066"/>
                  <a:pt x="969416" y="868793"/>
                  <a:pt x="995224" y="885999"/>
                </a:cubicBezTo>
                <a:cubicBezTo>
                  <a:pt x="989118" y="900246"/>
                  <a:pt x="989095" y="919164"/>
                  <a:pt x="976907" y="928741"/>
                </a:cubicBezTo>
                <a:cubicBezTo>
                  <a:pt x="958176" y="943459"/>
                  <a:pt x="932343" y="945632"/>
                  <a:pt x="909744" y="953165"/>
                </a:cubicBezTo>
                <a:lnTo>
                  <a:pt x="683835" y="1026436"/>
                </a:lnTo>
                <a:cubicBezTo>
                  <a:pt x="661236" y="1033969"/>
                  <a:pt x="616672" y="1050860"/>
                  <a:pt x="616672" y="1050860"/>
                </a:cubicBezTo>
                <a:cubicBezTo>
                  <a:pt x="579986" y="1087548"/>
                  <a:pt x="555732" y="1094132"/>
                  <a:pt x="653306" y="1099708"/>
                </a:cubicBezTo>
                <a:cubicBezTo>
                  <a:pt x="773206" y="1106560"/>
                  <a:pt x="893463" y="1103779"/>
                  <a:pt x="1013541" y="1105814"/>
                </a:cubicBezTo>
                <a:cubicBezTo>
                  <a:pt x="1041920" y="1112909"/>
                  <a:pt x="1061054" y="1110276"/>
                  <a:pt x="1007435" y="1142449"/>
                </a:cubicBezTo>
                <a:cubicBezTo>
                  <a:pt x="979212" y="1159383"/>
                  <a:pt x="866897" y="1191712"/>
                  <a:pt x="848688" y="1197403"/>
                </a:cubicBezTo>
                <a:cubicBezTo>
                  <a:pt x="842582" y="1205544"/>
                  <a:pt x="833167" y="1212042"/>
                  <a:pt x="830371" y="1221827"/>
                </a:cubicBezTo>
                <a:cubicBezTo>
                  <a:pt x="824986" y="1240675"/>
                  <a:pt x="843894" y="1243686"/>
                  <a:pt x="854793" y="1246250"/>
                </a:cubicBezTo>
                <a:cubicBezTo>
                  <a:pt x="952997" y="1269357"/>
                  <a:pt x="936844" y="1264165"/>
                  <a:pt x="1044069" y="1276780"/>
                </a:cubicBezTo>
                <a:cubicBezTo>
                  <a:pt x="1060351" y="1280851"/>
                  <a:pt x="1082611" y="1275744"/>
                  <a:pt x="1092914" y="1288992"/>
                </a:cubicBezTo>
                <a:cubicBezTo>
                  <a:pt x="1101750" y="1300353"/>
                  <a:pt x="1095884" y="1320564"/>
                  <a:pt x="1086809" y="1331734"/>
                </a:cubicBezTo>
                <a:cubicBezTo>
                  <a:pt x="1067558" y="1355428"/>
                  <a:pt x="1039387" y="1370440"/>
                  <a:pt x="1013541" y="1386687"/>
                </a:cubicBezTo>
                <a:cubicBezTo>
                  <a:pt x="707402" y="1579126"/>
                  <a:pt x="1046250" y="1354513"/>
                  <a:pt x="714363" y="1533230"/>
                </a:cubicBezTo>
                <a:cubicBezTo>
                  <a:pt x="684972" y="1549056"/>
                  <a:pt x="661447" y="1573937"/>
                  <a:pt x="634989" y="1594290"/>
                </a:cubicBezTo>
                <a:cubicBezTo>
                  <a:pt x="624055" y="1627093"/>
                  <a:pt x="605690" y="1654744"/>
                  <a:pt x="647201" y="1685879"/>
                </a:cubicBezTo>
                <a:cubicBezTo>
                  <a:pt x="675023" y="1706747"/>
                  <a:pt x="744891" y="1722515"/>
                  <a:pt x="744891" y="1722515"/>
                </a:cubicBezTo>
                <a:cubicBezTo>
                  <a:pt x="746926" y="1732691"/>
                  <a:pt x="757368" y="1744852"/>
                  <a:pt x="750997" y="1753044"/>
                </a:cubicBezTo>
                <a:cubicBezTo>
                  <a:pt x="739821" y="1767413"/>
                  <a:pt x="719812" y="1773053"/>
                  <a:pt x="702152" y="1777468"/>
                </a:cubicBezTo>
                <a:cubicBezTo>
                  <a:pt x="654112" y="1789479"/>
                  <a:pt x="604619" y="1794764"/>
                  <a:pt x="555616" y="1801892"/>
                </a:cubicBezTo>
                <a:cubicBezTo>
                  <a:pt x="350934" y="1831666"/>
                  <a:pt x="399014" y="1825059"/>
                  <a:pt x="207593" y="1832422"/>
                </a:cubicBezTo>
                <a:cubicBezTo>
                  <a:pt x="169149" y="1839631"/>
                  <a:pt x="108750" y="1847828"/>
                  <a:pt x="67162" y="1862951"/>
                </a:cubicBezTo>
                <a:cubicBezTo>
                  <a:pt x="58608" y="1866061"/>
                  <a:pt x="50881" y="1871092"/>
                  <a:pt x="42740" y="1875163"/>
                </a:cubicBezTo>
                <a:cubicBezTo>
                  <a:pt x="40705" y="1881269"/>
                  <a:pt x="41185" y="1888930"/>
                  <a:pt x="36634" y="1893481"/>
                </a:cubicBezTo>
                <a:cubicBezTo>
                  <a:pt x="26256" y="1903859"/>
                  <a:pt x="0" y="1917905"/>
                  <a:pt x="0" y="1917905"/>
                </a:cubicBezTo>
                <a:cubicBezTo>
                  <a:pt x="22387" y="1928082"/>
                  <a:pt x="43305" y="1942470"/>
                  <a:pt x="67162" y="1948435"/>
                </a:cubicBezTo>
                <a:cubicBezTo>
                  <a:pt x="92906" y="1954871"/>
                  <a:pt x="120017" y="1953594"/>
                  <a:pt x="146536" y="1954541"/>
                </a:cubicBezTo>
                <a:cubicBezTo>
                  <a:pt x="234019" y="1957666"/>
                  <a:pt x="321565" y="1958612"/>
                  <a:pt x="409080" y="1960647"/>
                </a:cubicBezTo>
                <a:cubicBezTo>
                  <a:pt x="355727" y="1992660"/>
                  <a:pt x="350186" y="1986198"/>
                  <a:pt x="476242" y="2003388"/>
                </a:cubicBezTo>
                <a:cubicBezTo>
                  <a:pt x="532850" y="2011107"/>
                  <a:pt x="590215" y="2011529"/>
                  <a:pt x="647201" y="2015600"/>
                </a:cubicBezTo>
                <a:cubicBezTo>
                  <a:pt x="773385" y="2013565"/>
                  <a:pt x="899657" y="2004347"/>
                  <a:pt x="1025752" y="2009494"/>
                </a:cubicBezTo>
                <a:cubicBezTo>
                  <a:pt x="1052883" y="2010601"/>
                  <a:pt x="973238" y="2023832"/>
                  <a:pt x="946378" y="2027812"/>
                </a:cubicBezTo>
                <a:cubicBezTo>
                  <a:pt x="918121" y="2031998"/>
                  <a:pt x="889392" y="2031883"/>
                  <a:pt x="860899" y="2033918"/>
                </a:cubicBezTo>
                <a:cubicBezTo>
                  <a:pt x="852758" y="2035953"/>
                  <a:pt x="828087" y="2040219"/>
                  <a:pt x="836476" y="2040024"/>
                </a:cubicBezTo>
                <a:cubicBezTo>
                  <a:pt x="1019698" y="2035763"/>
                  <a:pt x="1202871" y="2029273"/>
                  <a:pt x="1385986" y="2021706"/>
                </a:cubicBezTo>
                <a:cubicBezTo>
                  <a:pt x="1449155" y="2019096"/>
                  <a:pt x="1512144" y="2013136"/>
                  <a:pt x="1575262" y="2009494"/>
                </a:cubicBezTo>
                <a:cubicBezTo>
                  <a:pt x="1617979" y="2007029"/>
                  <a:pt x="1660741" y="2005423"/>
                  <a:pt x="1703481" y="2003388"/>
                </a:cubicBezTo>
                <a:cubicBezTo>
                  <a:pt x="1764685" y="1978906"/>
                  <a:pt x="1705857" y="2000843"/>
                  <a:pt x="1758432" y="1985070"/>
                </a:cubicBezTo>
                <a:cubicBezTo>
                  <a:pt x="1770761" y="1981371"/>
                  <a:pt x="1782369" y="1974975"/>
                  <a:pt x="1795066" y="1972859"/>
                </a:cubicBezTo>
                <a:lnTo>
                  <a:pt x="1831700" y="1966753"/>
                </a:lnTo>
                <a:cubicBezTo>
                  <a:pt x="1839841" y="1962682"/>
                  <a:pt x="1852743" y="1962992"/>
                  <a:pt x="1856123" y="1954541"/>
                </a:cubicBezTo>
                <a:cubicBezTo>
                  <a:pt x="1858848" y="1947728"/>
                  <a:pt x="1848610" y="1941861"/>
                  <a:pt x="1843912" y="1936223"/>
                </a:cubicBezTo>
                <a:cubicBezTo>
                  <a:pt x="1838384" y="1929589"/>
                  <a:pt x="1831281" y="1924404"/>
                  <a:pt x="1825595" y="1917905"/>
                </a:cubicBezTo>
                <a:cubicBezTo>
                  <a:pt x="1817013" y="1908097"/>
                  <a:pt x="1809938" y="1897018"/>
                  <a:pt x="1801172" y="1887375"/>
                </a:cubicBezTo>
                <a:cubicBezTo>
                  <a:pt x="1789555" y="1874596"/>
                  <a:pt x="1776207" y="1863471"/>
                  <a:pt x="1764538" y="1850740"/>
                </a:cubicBezTo>
                <a:cubicBezTo>
                  <a:pt x="1753797" y="1839022"/>
                  <a:pt x="1745250" y="1825345"/>
                  <a:pt x="1734010" y="1814104"/>
                </a:cubicBezTo>
                <a:cubicBezTo>
                  <a:pt x="1671604" y="1751694"/>
                  <a:pt x="1717989" y="1815334"/>
                  <a:pt x="1679059" y="1753044"/>
                </a:cubicBezTo>
                <a:cubicBezTo>
                  <a:pt x="1665718" y="1731698"/>
                  <a:pt x="1666847" y="1742435"/>
                  <a:pt x="1666847" y="1728621"/>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flipV="1">
            <a:off x="4273967" y="2167613"/>
            <a:ext cx="2039293" cy="445734"/>
          </a:xfrm>
          <a:prstGeom prst="straightConnector1">
            <a:avLst/>
          </a:prstGeom>
          <a:ln>
            <a:solidFill>
              <a:srgbClr val="FF66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97331" y="4289105"/>
            <a:ext cx="521785" cy="369332"/>
          </a:xfrm>
          <a:prstGeom prst="rect">
            <a:avLst/>
          </a:prstGeom>
          <a:noFill/>
        </p:spPr>
        <p:txBody>
          <a:bodyPr wrap="none" rtlCol="0">
            <a:spAutoFit/>
          </a:bodyPr>
          <a:lstStyle/>
          <a:p>
            <a:r>
              <a:rPr lang="en-US" dirty="0" smtClean="0"/>
              <a:t>? x</a:t>
            </a:r>
            <a:r>
              <a:rPr lang="en-US" baseline="-25000" dirty="0"/>
              <a:t>2</a:t>
            </a:r>
          </a:p>
        </p:txBody>
      </p:sp>
      <p:sp>
        <p:nvSpPr>
          <p:cNvPr id="11" name="TextBox 10"/>
          <p:cNvSpPr txBox="1"/>
          <p:nvPr/>
        </p:nvSpPr>
        <p:spPr>
          <a:xfrm>
            <a:off x="6416814" y="3073837"/>
            <a:ext cx="2446083" cy="646331"/>
          </a:xfrm>
          <a:prstGeom prst="rect">
            <a:avLst/>
          </a:prstGeom>
          <a:noFill/>
        </p:spPr>
        <p:txBody>
          <a:bodyPr wrap="square" rtlCol="0">
            <a:spAutoFit/>
          </a:bodyPr>
          <a:lstStyle/>
          <a:p>
            <a:r>
              <a:rPr lang="en-US" dirty="0" smtClean="0"/>
              <a:t>Pick R function:</a:t>
            </a:r>
          </a:p>
          <a:p>
            <a:r>
              <a:rPr lang="en-US" dirty="0" err="1" smtClean="0">
                <a:latin typeface="Courier"/>
                <a:cs typeface="Courier"/>
              </a:rPr>
              <a:t>pnorm</a:t>
            </a:r>
            <a:r>
              <a:rPr lang="en-US" dirty="0" smtClean="0"/>
              <a:t> or </a:t>
            </a:r>
            <a:r>
              <a:rPr lang="en-US" dirty="0" err="1">
                <a:latin typeface="Courier"/>
                <a:cs typeface="Courier"/>
              </a:rPr>
              <a:t>q</a:t>
            </a:r>
            <a:r>
              <a:rPr lang="en-US" dirty="0" err="1" smtClean="0">
                <a:latin typeface="Courier"/>
                <a:cs typeface="Courier"/>
              </a:rPr>
              <a:t>norm</a:t>
            </a:r>
            <a:r>
              <a:rPr lang="en-US" dirty="0" smtClean="0"/>
              <a:t>? </a:t>
            </a:r>
          </a:p>
        </p:txBody>
      </p:sp>
    </p:spTree>
    <p:extLst>
      <p:ext uri="{BB962C8B-B14F-4D97-AF65-F5344CB8AC3E}">
        <p14:creationId xmlns:p14="http://schemas.microsoft.com/office/powerpoint/2010/main" val="27287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5332" y="635019"/>
            <a:ext cx="4754237" cy="3981080"/>
          </a:xfrm>
          <a:prstGeom prst="rect">
            <a:avLst/>
          </a:prstGeom>
        </p:spPr>
      </p:pic>
      <p:sp>
        <p:nvSpPr>
          <p:cNvPr id="3" name="TextBox 2"/>
          <p:cNvSpPr txBox="1"/>
          <p:nvPr/>
        </p:nvSpPr>
        <p:spPr>
          <a:xfrm>
            <a:off x="6264414" y="1464792"/>
            <a:ext cx="2446083" cy="1200329"/>
          </a:xfrm>
          <a:prstGeom prst="rect">
            <a:avLst/>
          </a:prstGeom>
          <a:noFill/>
        </p:spPr>
        <p:txBody>
          <a:bodyPr wrap="square" rtlCol="0">
            <a:spAutoFit/>
          </a:bodyPr>
          <a:lstStyle/>
          <a:p>
            <a:r>
              <a:rPr lang="en-US" dirty="0" smtClean="0"/>
              <a:t>We want to find x</a:t>
            </a:r>
            <a:r>
              <a:rPr lang="en-US" baseline="-25000" dirty="0" smtClean="0"/>
              <a:t>1</a:t>
            </a:r>
            <a:r>
              <a:rPr lang="en-US" dirty="0" smtClean="0"/>
              <a:t> and x</a:t>
            </a:r>
            <a:r>
              <a:rPr lang="en-US" baseline="-25000" dirty="0" smtClean="0"/>
              <a:t>2</a:t>
            </a:r>
            <a:r>
              <a:rPr lang="en-US" dirty="0" smtClean="0"/>
              <a:t> that "carve out"  95% of the area under the curve</a:t>
            </a:r>
          </a:p>
        </p:txBody>
      </p:sp>
      <p:sp>
        <p:nvSpPr>
          <p:cNvPr id="4" name="TextBox 3"/>
          <p:cNvSpPr txBox="1"/>
          <p:nvPr/>
        </p:nvSpPr>
        <p:spPr>
          <a:xfrm>
            <a:off x="2388967" y="4274166"/>
            <a:ext cx="521785" cy="369332"/>
          </a:xfrm>
          <a:prstGeom prst="rect">
            <a:avLst/>
          </a:prstGeom>
          <a:noFill/>
        </p:spPr>
        <p:txBody>
          <a:bodyPr wrap="none" rtlCol="0">
            <a:spAutoFit/>
          </a:bodyPr>
          <a:lstStyle/>
          <a:p>
            <a:r>
              <a:rPr lang="en-US" dirty="0" smtClean="0"/>
              <a:t>? x</a:t>
            </a:r>
            <a:r>
              <a:rPr lang="en-US" baseline="-25000" dirty="0" smtClean="0"/>
              <a:t>1</a:t>
            </a:r>
            <a:endParaRPr lang="en-US" baseline="-25000" dirty="0"/>
          </a:p>
        </p:txBody>
      </p:sp>
      <p:cxnSp>
        <p:nvCxnSpPr>
          <p:cNvPr id="7" name="Straight Connector 6"/>
          <p:cNvCxnSpPr/>
          <p:nvPr/>
        </p:nvCxnSpPr>
        <p:spPr>
          <a:xfrm>
            <a:off x="2649860" y="3211730"/>
            <a:ext cx="0" cy="1050224"/>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58224" y="3346061"/>
            <a:ext cx="1" cy="915893"/>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3065045" y="1672394"/>
            <a:ext cx="1856576" cy="2040030"/>
          </a:xfrm>
          <a:custGeom>
            <a:avLst/>
            <a:gdLst>
              <a:gd name="connsiteX0" fmla="*/ 799842 w 1856576"/>
              <a:gd name="connsiteY0" fmla="*/ 434159 h 2040030"/>
              <a:gd name="connsiteX1" fmla="*/ 848688 w 1856576"/>
              <a:gd name="connsiteY1" fmla="*/ 452477 h 2040030"/>
              <a:gd name="connsiteX2" fmla="*/ 1349352 w 1856576"/>
              <a:gd name="connsiteY2" fmla="*/ 434159 h 2040030"/>
              <a:gd name="connsiteX3" fmla="*/ 1392092 w 1856576"/>
              <a:gd name="connsiteY3" fmla="*/ 440265 h 2040030"/>
              <a:gd name="connsiteX4" fmla="*/ 1355458 w 1856576"/>
              <a:gd name="connsiteY4" fmla="*/ 470795 h 2040030"/>
              <a:gd name="connsiteX5" fmla="*/ 1312718 w 1856576"/>
              <a:gd name="connsiteY5" fmla="*/ 501325 h 2040030"/>
              <a:gd name="connsiteX6" fmla="*/ 1263873 w 1856576"/>
              <a:gd name="connsiteY6" fmla="*/ 531854 h 2040030"/>
              <a:gd name="connsiteX7" fmla="*/ 1196711 w 1856576"/>
              <a:gd name="connsiteY7" fmla="*/ 580702 h 2040030"/>
              <a:gd name="connsiteX8" fmla="*/ 1056280 w 1856576"/>
              <a:gd name="connsiteY8" fmla="*/ 635655 h 2040030"/>
              <a:gd name="connsiteX9" fmla="*/ 1013541 w 1856576"/>
              <a:gd name="connsiteY9" fmla="*/ 660079 h 2040030"/>
              <a:gd name="connsiteX10" fmla="*/ 1001329 w 1856576"/>
              <a:gd name="connsiteY10" fmla="*/ 672291 h 2040030"/>
              <a:gd name="connsiteX11" fmla="*/ 1099020 w 1856576"/>
              <a:gd name="connsiteY11" fmla="*/ 678397 h 2040030"/>
              <a:gd name="connsiteX12" fmla="*/ 1123443 w 1856576"/>
              <a:gd name="connsiteY12" fmla="*/ 666185 h 2040030"/>
              <a:gd name="connsiteX13" fmla="*/ 1025752 w 1856576"/>
              <a:gd name="connsiteY13" fmla="*/ 708927 h 2040030"/>
              <a:gd name="connsiteX14" fmla="*/ 879216 w 1856576"/>
              <a:gd name="connsiteY14" fmla="*/ 769986 h 2040030"/>
              <a:gd name="connsiteX15" fmla="*/ 787631 w 1856576"/>
              <a:gd name="connsiteY15" fmla="*/ 812728 h 2040030"/>
              <a:gd name="connsiteX16" fmla="*/ 854793 w 1856576"/>
              <a:gd name="connsiteY16" fmla="*/ 824940 h 2040030"/>
              <a:gd name="connsiteX17" fmla="*/ 1044069 w 1856576"/>
              <a:gd name="connsiteY17" fmla="*/ 818834 h 2040030"/>
              <a:gd name="connsiteX18" fmla="*/ 958590 w 1856576"/>
              <a:gd name="connsiteY18" fmla="*/ 837152 h 2040030"/>
              <a:gd name="connsiteX19" fmla="*/ 867005 w 1856576"/>
              <a:gd name="connsiteY19" fmla="*/ 861576 h 2040030"/>
              <a:gd name="connsiteX20" fmla="*/ 805948 w 1856576"/>
              <a:gd name="connsiteY20" fmla="*/ 892105 h 2040030"/>
              <a:gd name="connsiteX21" fmla="*/ 714363 w 1856576"/>
              <a:gd name="connsiteY21" fmla="*/ 953165 h 2040030"/>
              <a:gd name="connsiteX22" fmla="*/ 793737 w 1856576"/>
              <a:gd name="connsiteY22" fmla="*/ 971483 h 2040030"/>
              <a:gd name="connsiteX23" fmla="*/ 1392092 w 1856576"/>
              <a:gd name="connsiteY23" fmla="*/ 977589 h 2040030"/>
              <a:gd name="connsiteX24" fmla="*/ 1367669 w 1856576"/>
              <a:gd name="connsiteY24" fmla="*/ 995906 h 2040030"/>
              <a:gd name="connsiteX25" fmla="*/ 1044069 w 1856576"/>
              <a:gd name="connsiteY25" fmla="*/ 1130237 h 2040030"/>
              <a:gd name="connsiteX26" fmla="*/ 775420 w 1856576"/>
              <a:gd name="connsiteY26" fmla="*/ 1264568 h 2040030"/>
              <a:gd name="connsiteX27" fmla="*/ 732680 w 1856576"/>
              <a:gd name="connsiteY27" fmla="*/ 1301204 h 2040030"/>
              <a:gd name="connsiteX28" fmla="*/ 726574 w 1856576"/>
              <a:gd name="connsiteY28" fmla="*/ 1325628 h 2040030"/>
              <a:gd name="connsiteX29" fmla="*/ 738786 w 1856576"/>
              <a:gd name="connsiteY29" fmla="*/ 1337840 h 2040030"/>
              <a:gd name="connsiteX30" fmla="*/ 787631 w 1856576"/>
              <a:gd name="connsiteY30" fmla="*/ 1368369 h 2040030"/>
              <a:gd name="connsiteX31" fmla="*/ 921956 w 1856576"/>
              <a:gd name="connsiteY31" fmla="*/ 1380581 h 2040030"/>
              <a:gd name="connsiteX32" fmla="*/ 1410409 w 1856576"/>
              <a:gd name="connsiteY32" fmla="*/ 1386687 h 2040030"/>
              <a:gd name="connsiteX33" fmla="*/ 1453149 w 1856576"/>
              <a:gd name="connsiteY33" fmla="*/ 1392793 h 2040030"/>
              <a:gd name="connsiteX34" fmla="*/ 1282190 w 1856576"/>
              <a:gd name="connsiteY34" fmla="*/ 1478277 h 2040030"/>
              <a:gd name="connsiteX35" fmla="*/ 1117337 w 1856576"/>
              <a:gd name="connsiteY35" fmla="*/ 1514912 h 2040030"/>
              <a:gd name="connsiteX36" fmla="*/ 830371 w 1856576"/>
              <a:gd name="connsiteY36" fmla="*/ 1582078 h 2040030"/>
              <a:gd name="connsiteX37" fmla="*/ 781525 w 1856576"/>
              <a:gd name="connsiteY37" fmla="*/ 1612607 h 2040030"/>
              <a:gd name="connsiteX38" fmla="*/ 769314 w 1856576"/>
              <a:gd name="connsiteY38" fmla="*/ 1630925 h 2040030"/>
              <a:gd name="connsiteX39" fmla="*/ 1117337 w 1856576"/>
              <a:gd name="connsiteY39" fmla="*/ 1624819 h 2040030"/>
              <a:gd name="connsiteX40" fmla="*/ 1208922 w 1856576"/>
              <a:gd name="connsiteY40" fmla="*/ 1618713 h 2040030"/>
              <a:gd name="connsiteX41" fmla="*/ 1257767 w 1856576"/>
              <a:gd name="connsiteY41" fmla="*/ 1612607 h 2040030"/>
              <a:gd name="connsiteX42" fmla="*/ 1172288 w 1856576"/>
              <a:gd name="connsiteY42" fmla="*/ 1618713 h 2040030"/>
              <a:gd name="connsiteX43" fmla="*/ 818159 w 1856576"/>
              <a:gd name="connsiteY43" fmla="*/ 1630925 h 2040030"/>
              <a:gd name="connsiteX44" fmla="*/ 634989 w 1856576"/>
              <a:gd name="connsiteY44" fmla="*/ 1637031 h 2040030"/>
              <a:gd name="connsiteX45" fmla="*/ 506770 w 1856576"/>
              <a:gd name="connsiteY45" fmla="*/ 1643137 h 2040030"/>
              <a:gd name="connsiteX46" fmla="*/ 415185 w 1856576"/>
              <a:gd name="connsiteY46" fmla="*/ 1667561 h 2040030"/>
              <a:gd name="connsiteX47" fmla="*/ 409080 w 1856576"/>
              <a:gd name="connsiteY47" fmla="*/ 1685879 h 2040030"/>
              <a:gd name="connsiteX48" fmla="*/ 433502 w 1856576"/>
              <a:gd name="connsiteY48" fmla="*/ 1722515 h 2040030"/>
              <a:gd name="connsiteX49" fmla="*/ 714363 w 1856576"/>
              <a:gd name="connsiteY49" fmla="*/ 1814104 h 2040030"/>
              <a:gd name="connsiteX50" fmla="*/ 836476 w 1856576"/>
              <a:gd name="connsiteY50" fmla="*/ 1826316 h 2040030"/>
              <a:gd name="connsiteX51" fmla="*/ 1569156 w 1856576"/>
              <a:gd name="connsiteY51" fmla="*/ 1856846 h 2040030"/>
              <a:gd name="connsiteX52" fmla="*/ 1642425 w 1856576"/>
              <a:gd name="connsiteY52" fmla="*/ 1862951 h 2040030"/>
              <a:gd name="connsiteX53" fmla="*/ 1660742 w 1856576"/>
              <a:gd name="connsiteY53" fmla="*/ 1869057 h 2040030"/>
              <a:gd name="connsiteX54" fmla="*/ 1624107 w 1856576"/>
              <a:gd name="connsiteY54" fmla="*/ 1881269 h 2040030"/>
              <a:gd name="connsiteX55" fmla="*/ 1477571 w 1856576"/>
              <a:gd name="connsiteY55" fmla="*/ 1905693 h 2040030"/>
              <a:gd name="connsiteX56" fmla="*/ 1385986 w 1856576"/>
              <a:gd name="connsiteY56" fmla="*/ 1917905 h 2040030"/>
              <a:gd name="connsiteX57" fmla="*/ 1147865 w 1856576"/>
              <a:gd name="connsiteY57" fmla="*/ 1954541 h 2040030"/>
              <a:gd name="connsiteX58" fmla="*/ 976907 w 1856576"/>
              <a:gd name="connsiteY58" fmla="*/ 1948435 h 2040030"/>
              <a:gd name="connsiteX59" fmla="*/ 903639 w 1856576"/>
              <a:gd name="connsiteY59" fmla="*/ 1893481 h 2040030"/>
              <a:gd name="connsiteX60" fmla="*/ 830371 w 1856576"/>
              <a:gd name="connsiteY60" fmla="*/ 1789680 h 2040030"/>
              <a:gd name="connsiteX61" fmla="*/ 781525 w 1856576"/>
              <a:gd name="connsiteY61" fmla="*/ 1624819 h 2040030"/>
              <a:gd name="connsiteX62" fmla="*/ 763208 w 1856576"/>
              <a:gd name="connsiteY62" fmla="*/ 1441641 h 2040030"/>
              <a:gd name="connsiteX63" fmla="*/ 750997 w 1856576"/>
              <a:gd name="connsiteY63" fmla="*/ 1252356 h 2040030"/>
              <a:gd name="connsiteX64" fmla="*/ 726574 w 1856576"/>
              <a:gd name="connsiteY64" fmla="*/ 904317 h 2040030"/>
              <a:gd name="connsiteX65" fmla="*/ 714363 w 1856576"/>
              <a:gd name="connsiteY65" fmla="*/ 879893 h 2040030"/>
              <a:gd name="connsiteX66" fmla="*/ 696046 w 1856576"/>
              <a:gd name="connsiteY66" fmla="*/ 861576 h 2040030"/>
              <a:gd name="connsiteX67" fmla="*/ 665518 w 1856576"/>
              <a:gd name="connsiteY67" fmla="*/ 873787 h 2040030"/>
              <a:gd name="connsiteX68" fmla="*/ 604461 w 1856576"/>
              <a:gd name="connsiteY68" fmla="*/ 940953 h 2040030"/>
              <a:gd name="connsiteX69" fmla="*/ 573933 w 1856576"/>
              <a:gd name="connsiteY69" fmla="*/ 995906 h 2040030"/>
              <a:gd name="connsiteX70" fmla="*/ 531193 w 1856576"/>
              <a:gd name="connsiteY70" fmla="*/ 1124131 h 2040030"/>
              <a:gd name="connsiteX71" fmla="*/ 506770 w 1856576"/>
              <a:gd name="connsiteY71" fmla="*/ 1282886 h 2040030"/>
              <a:gd name="connsiteX72" fmla="*/ 494559 w 1856576"/>
              <a:gd name="connsiteY72" fmla="*/ 1411111 h 2040030"/>
              <a:gd name="connsiteX73" fmla="*/ 482348 w 1856576"/>
              <a:gd name="connsiteY73" fmla="*/ 1508806 h 2040030"/>
              <a:gd name="connsiteX74" fmla="*/ 464031 w 1856576"/>
              <a:gd name="connsiteY74" fmla="*/ 1594290 h 2040030"/>
              <a:gd name="connsiteX75" fmla="*/ 457925 w 1856576"/>
              <a:gd name="connsiteY75" fmla="*/ 1624819 h 2040030"/>
              <a:gd name="connsiteX76" fmla="*/ 445714 w 1856576"/>
              <a:gd name="connsiteY76" fmla="*/ 1643137 h 2040030"/>
              <a:gd name="connsiteX77" fmla="*/ 433502 w 1856576"/>
              <a:gd name="connsiteY77" fmla="*/ 1679773 h 2040030"/>
              <a:gd name="connsiteX78" fmla="*/ 537299 w 1856576"/>
              <a:gd name="connsiteY78" fmla="*/ 1557654 h 2040030"/>
              <a:gd name="connsiteX79" fmla="*/ 671623 w 1856576"/>
              <a:gd name="connsiteY79" fmla="*/ 1368369 h 2040030"/>
              <a:gd name="connsiteX80" fmla="*/ 726574 w 1856576"/>
              <a:gd name="connsiteY80" fmla="*/ 1185191 h 2040030"/>
              <a:gd name="connsiteX81" fmla="*/ 738786 w 1856576"/>
              <a:gd name="connsiteY81" fmla="*/ 1099708 h 2040030"/>
              <a:gd name="connsiteX82" fmla="*/ 744891 w 1856576"/>
              <a:gd name="connsiteY82" fmla="*/ 916529 h 2040030"/>
              <a:gd name="connsiteX83" fmla="*/ 750997 w 1856576"/>
              <a:gd name="connsiteY83" fmla="*/ 831046 h 2040030"/>
              <a:gd name="connsiteX84" fmla="*/ 757103 w 1856576"/>
              <a:gd name="connsiteY84" fmla="*/ 660079 h 2040030"/>
              <a:gd name="connsiteX85" fmla="*/ 763208 w 1856576"/>
              <a:gd name="connsiteY85" fmla="*/ 580702 h 2040030"/>
              <a:gd name="connsiteX86" fmla="*/ 769314 w 1856576"/>
              <a:gd name="connsiteY86" fmla="*/ 458583 h 2040030"/>
              <a:gd name="connsiteX87" fmla="*/ 781525 w 1856576"/>
              <a:gd name="connsiteY87" fmla="*/ 403629 h 2040030"/>
              <a:gd name="connsiteX88" fmla="*/ 787631 w 1856576"/>
              <a:gd name="connsiteY88" fmla="*/ 348676 h 2040030"/>
              <a:gd name="connsiteX89" fmla="*/ 799842 w 1856576"/>
              <a:gd name="connsiteY89" fmla="*/ 189921 h 2040030"/>
              <a:gd name="connsiteX90" fmla="*/ 812054 w 1856576"/>
              <a:gd name="connsiteY90" fmla="*/ 86120 h 2040030"/>
              <a:gd name="connsiteX91" fmla="*/ 830371 w 1856576"/>
              <a:gd name="connsiteY91" fmla="*/ 55590 h 2040030"/>
              <a:gd name="connsiteX92" fmla="*/ 867005 w 1856576"/>
              <a:gd name="connsiteY92" fmla="*/ 12848 h 2040030"/>
              <a:gd name="connsiteX93" fmla="*/ 903639 w 1856576"/>
              <a:gd name="connsiteY93" fmla="*/ 55590 h 2040030"/>
              <a:gd name="connsiteX94" fmla="*/ 921956 w 1856576"/>
              <a:gd name="connsiteY94" fmla="*/ 92226 h 2040030"/>
              <a:gd name="connsiteX95" fmla="*/ 946378 w 1856576"/>
              <a:gd name="connsiteY95" fmla="*/ 128862 h 2040030"/>
              <a:gd name="connsiteX96" fmla="*/ 983012 w 1856576"/>
              <a:gd name="connsiteY96" fmla="*/ 232663 h 2040030"/>
              <a:gd name="connsiteX97" fmla="*/ 1013541 w 1856576"/>
              <a:gd name="connsiteY97" fmla="*/ 324252 h 2040030"/>
              <a:gd name="connsiteX98" fmla="*/ 1068492 w 1856576"/>
              <a:gd name="connsiteY98" fmla="*/ 592914 h 2040030"/>
              <a:gd name="connsiteX99" fmla="*/ 1117337 w 1856576"/>
              <a:gd name="connsiteY99" fmla="*/ 806622 h 2040030"/>
              <a:gd name="connsiteX100" fmla="*/ 1160077 w 1856576"/>
              <a:gd name="connsiteY100" fmla="*/ 910423 h 2040030"/>
              <a:gd name="connsiteX101" fmla="*/ 1233345 w 1856576"/>
              <a:gd name="connsiteY101" fmla="*/ 1130237 h 2040030"/>
              <a:gd name="connsiteX102" fmla="*/ 1276084 w 1856576"/>
              <a:gd name="connsiteY102" fmla="*/ 1221827 h 2040030"/>
              <a:gd name="connsiteX103" fmla="*/ 1343247 w 1856576"/>
              <a:gd name="connsiteY103" fmla="*/ 1313416 h 2040030"/>
              <a:gd name="connsiteX104" fmla="*/ 1404303 w 1856576"/>
              <a:gd name="connsiteY104" fmla="*/ 1411111 h 2040030"/>
              <a:gd name="connsiteX105" fmla="*/ 1593579 w 1856576"/>
              <a:gd name="connsiteY105" fmla="*/ 1600396 h 2040030"/>
              <a:gd name="connsiteX106" fmla="*/ 1630213 w 1856576"/>
              <a:gd name="connsiteY106" fmla="*/ 1661455 h 2040030"/>
              <a:gd name="connsiteX107" fmla="*/ 1642425 w 1856576"/>
              <a:gd name="connsiteY107" fmla="*/ 1679773 h 2040030"/>
              <a:gd name="connsiteX108" fmla="*/ 1642425 w 1856576"/>
              <a:gd name="connsiteY108" fmla="*/ 1746938 h 2040030"/>
              <a:gd name="connsiteX109" fmla="*/ 1611896 w 1856576"/>
              <a:gd name="connsiteY109" fmla="*/ 1771362 h 2040030"/>
              <a:gd name="connsiteX110" fmla="*/ 1526417 w 1856576"/>
              <a:gd name="connsiteY110" fmla="*/ 1807998 h 2040030"/>
              <a:gd name="connsiteX111" fmla="*/ 1398198 w 1856576"/>
              <a:gd name="connsiteY111" fmla="*/ 1838528 h 2040030"/>
              <a:gd name="connsiteX112" fmla="*/ 1355458 w 1856576"/>
              <a:gd name="connsiteY112" fmla="*/ 1850740 h 2040030"/>
              <a:gd name="connsiteX113" fmla="*/ 1373775 w 1856576"/>
              <a:gd name="connsiteY113" fmla="*/ 1862951 h 2040030"/>
              <a:gd name="connsiteX114" fmla="*/ 1440937 w 1856576"/>
              <a:gd name="connsiteY114" fmla="*/ 1844634 h 2040030"/>
              <a:gd name="connsiteX115" fmla="*/ 1453149 w 1856576"/>
              <a:gd name="connsiteY115" fmla="*/ 1832422 h 2040030"/>
              <a:gd name="connsiteX116" fmla="*/ 1355458 w 1856576"/>
              <a:gd name="connsiteY116" fmla="*/ 1783574 h 2040030"/>
              <a:gd name="connsiteX117" fmla="*/ 1178394 w 1856576"/>
              <a:gd name="connsiteY117" fmla="*/ 1765256 h 2040030"/>
              <a:gd name="connsiteX118" fmla="*/ 573933 w 1856576"/>
              <a:gd name="connsiteY118" fmla="*/ 1740832 h 2040030"/>
              <a:gd name="connsiteX119" fmla="*/ 708257 w 1856576"/>
              <a:gd name="connsiteY119" fmla="*/ 1704197 h 2040030"/>
              <a:gd name="connsiteX120" fmla="*/ 726574 w 1856576"/>
              <a:gd name="connsiteY120" fmla="*/ 1698091 h 2040030"/>
              <a:gd name="connsiteX121" fmla="*/ 628884 w 1856576"/>
              <a:gd name="connsiteY121" fmla="*/ 1722515 h 2040030"/>
              <a:gd name="connsiteX122" fmla="*/ 689940 w 1856576"/>
              <a:gd name="connsiteY122" fmla="*/ 1740832 h 2040030"/>
              <a:gd name="connsiteX123" fmla="*/ 1245556 w 1856576"/>
              <a:gd name="connsiteY123" fmla="*/ 1771362 h 2040030"/>
              <a:gd name="connsiteX124" fmla="*/ 1202816 w 1856576"/>
              <a:gd name="connsiteY124" fmla="*/ 1777468 h 2040030"/>
              <a:gd name="connsiteX125" fmla="*/ 1233345 w 1856576"/>
              <a:gd name="connsiteY125" fmla="*/ 1759150 h 2040030"/>
              <a:gd name="connsiteX126" fmla="*/ 1306613 w 1856576"/>
              <a:gd name="connsiteY126" fmla="*/ 1734726 h 2040030"/>
              <a:gd name="connsiteX127" fmla="*/ 1459254 w 1856576"/>
              <a:gd name="connsiteY127" fmla="*/ 1649243 h 2040030"/>
              <a:gd name="connsiteX128" fmla="*/ 1495888 w 1856576"/>
              <a:gd name="connsiteY128" fmla="*/ 1618713 h 2040030"/>
              <a:gd name="connsiteX129" fmla="*/ 1465360 w 1856576"/>
              <a:gd name="connsiteY129" fmla="*/ 1569866 h 2040030"/>
              <a:gd name="connsiteX130" fmla="*/ 1239450 w 1856576"/>
              <a:gd name="connsiteY130" fmla="*/ 1533230 h 2040030"/>
              <a:gd name="connsiteX131" fmla="*/ 891427 w 1856576"/>
              <a:gd name="connsiteY131" fmla="*/ 1496594 h 2040030"/>
              <a:gd name="connsiteX132" fmla="*/ 915850 w 1856576"/>
              <a:gd name="connsiteY132" fmla="*/ 1435535 h 2040030"/>
              <a:gd name="connsiteX133" fmla="*/ 1001329 w 1856576"/>
              <a:gd name="connsiteY133" fmla="*/ 1386687 h 2040030"/>
              <a:gd name="connsiteX134" fmla="*/ 1019646 w 1856576"/>
              <a:gd name="connsiteY134" fmla="*/ 1368369 h 2040030"/>
              <a:gd name="connsiteX135" fmla="*/ 958590 w 1856576"/>
              <a:gd name="connsiteY135" fmla="*/ 1350052 h 2040030"/>
              <a:gd name="connsiteX136" fmla="*/ 812054 w 1856576"/>
              <a:gd name="connsiteY136" fmla="*/ 1343946 h 2040030"/>
              <a:gd name="connsiteX137" fmla="*/ 873110 w 1856576"/>
              <a:gd name="connsiteY137" fmla="*/ 1313416 h 2040030"/>
              <a:gd name="connsiteX138" fmla="*/ 970801 w 1856576"/>
              <a:gd name="connsiteY138" fmla="*/ 1288992 h 2040030"/>
              <a:gd name="connsiteX139" fmla="*/ 1099020 w 1856576"/>
              <a:gd name="connsiteY139" fmla="*/ 1234039 h 2040030"/>
              <a:gd name="connsiteX140" fmla="*/ 1117337 w 1856576"/>
              <a:gd name="connsiteY140" fmla="*/ 1209615 h 2040030"/>
              <a:gd name="connsiteX141" fmla="*/ 1092914 w 1856576"/>
              <a:gd name="connsiteY141" fmla="*/ 1197403 h 2040030"/>
              <a:gd name="connsiteX142" fmla="*/ 1031858 w 1856576"/>
              <a:gd name="connsiteY142" fmla="*/ 1185191 h 2040030"/>
              <a:gd name="connsiteX143" fmla="*/ 860899 w 1856576"/>
              <a:gd name="connsiteY143" fmla="*/ 1154661 h 2040030"/>
              <a:gd name="connsiteX144" fmla="*/ 818159 w 1856576"/>
              <a:gd name="connsiteY144" fmla="*/ 1136343 h 2040030"/>
              <a:gd name="connsiteX145" fmla="*/ 812054 w 1856576"/>
              <a:gd name="connsiteY145" fmla="*/ 1093602 h 2040030"/>
              <a:gd name="connsiteX146" fmla="*/ 860899 w 1856576"/>
              <a:gd name="connsiteY146" fmla="*/ 1050860 h 2040030"/>
              <a:gd name="connsiteX147" fmla="*/ 970801 w 1856576"/>
              <a:gd name="connsiteY147" fmla="*/ 928741 h 2040030"/>
              <a:gd name="connsiteX148" fmla="*/ 964695 w 1856576"/>
              <a:gd name="connsiteY148" fmla="*/ 892105 h 2040030"/>
              <a:gd name="connsiteX149" fmla="*/ 842582 w 1856576"/>
              <a:gd name="connsiteY149" fmla="*/ 837152 h 2040030"/>
              <a:gd name="connsiteX150" fmla="*/ 891427 w 1856576"/>
              <a:gd name="connsiteY150" fmla="*/ 782198 h 2040030"/>
              <a:gd name="connsiteX151" fmla="*/ 1111231 w 1856576"/>
              <a:gd name="connsiteY151" fmla="*/ 660079 h 2040030"/>
              <a:gd name="connsiteX152" fmla="*/ 1123443 w 1856576"/>
              <a:gd name="connsiteY152" fmla="*/ 647867 h 2040030"/>
              <a:gd name="connsiteX153" fmla="*/ 1080703 w 1856576"/>
              <a:gd name="connsiteY153" fmla="*/ 623444 h 2040030"/>
              <a:gd name="connsiteX154" fmla="*/ 1013541 w 1856576"/>
              <a:gd name="connsiteY154" fmla="*/ 586808 h 2040030"/>
              <a:gd name="connsiteX155" fmla="*/ 1025752 w 1856576"/>
              <a:gd name="connsiteY155" fmla="*/ 550172 h 2040030"/>
              <a:gd name="connsiteX156" fmla="*/ 1117337 w 1856576"/>
              <a:gd name="connsiteY156" fmla="*/ 483007 h 2040030"/>
              <a:gd name="connsiteX157" fmla="*/ 1135654 w 1856576"/>
              <a:gd name="connsiteY157" fmla="*/ 452477 h 2040030"/>
              <a:gd name="connsiteX158" fmla="*/ 1141760 w 1856576"/>
              <a:gd name="connsiteY158" fmla="*/ 434159 h 2040030"/>
              <a:gd name="connsiteX159" fmla="*/ 1056280 w 1856576"/>
              <a:gd name="connsiteY159" fmla="*/ 379206 h 2040030"/>
              <a:gd name="connsiteX160" fmla="*/ 1025752 w 1856576"/>
              <a:gd name="connsiteY160" fmla="*/ 342570 h 2040030"/>
              <a:gd name="connsiteX161" fmla="*/ 1019646 w 1856576"/>
              <a:gd name="connsiteY161" fmla="*/ 318146 h 2040030"/>
              <a:gd name="connsiteX162" fmla="*/ 1044069 w 1856576"/>
              <a:gd name="connsiteY162" fmla="*/ 244875 h 2040030"/>
              <a:gd name="connsiteX163" fmla="*/ 1050175 w 1856576"/>
              <a:gd name="connsiteY163" fmla="*/ 208239 h 2040030"/>
              <a:gd name="connsiteX164" fmla="*/ 970801 w 1856576"/>
              <a:gd name="connsiteY164" fmla="*/ 122756 h 2040030"/>
              <a:gd name="connsiteX165" fmla="*/ 958590 w 1856576"/>
              <a:gd name="connsiteY165" fmla="*/ 86120 h 2040030"/>
              <a:gd name="connsiteX166" fmla="*/ 970801 w 1856576"/>
              <a:gd name="connsiteY166" fmla="*/ 25060 h 2040030"/>
              <a:gd name="connsiteX167" fmla="*/ 976907 w 1856576"/>
              <a:gd name="connsiteY167" fmla="*/ 637 h 2040030"/>
              <a:gd name="connsiteX168" fmla="*/ 1007435 w 1856576"/>
              <a:gd name="connsiteY168" fmla="*/ 12848 h 2040030"/>
              <a:gd name="connsiteX169" fmla="*/ 885322 w 1856576"/>
              <a:gd name="connsiteY169" fmla="*/ 116650 h 2040030"/>
              <a:gd name="connsiteX170" fmla="*/ 812054 w 1856576"/>
              <a:gd name="connsiteY170" fmla="*/ 177709 h 2040030"/>
              <a:gd name="connsiteX171" fmla="*/ 744891 w 1856576"/>
              <a:gd name="connsiteY171" fmla="*/ 244875 h 2040030"/>
              <a:gd name="connsiteX172" fmla="*/ 708257 w 1856576"/>
              <a:gd name="connsiteY172" fmla="*/ 348676 h 2040030"/>
              <a:gd name="connsiteX173" fmla="*/ 867005 w 1856576"/>
              <a:gd name="connsiteY173" fmla="*/ 428053 h 2040030"/>
              <a:gd name="connsiteX174" fmla="*/ 1062386 w 1856576"/>
              <a:gd name="connsiteY174" fmla="*/ 440265 h 2040030"/>
              <a:gd name="connsiteX175" fmla="*/ 928061 w 1856576"/>
              <a:gd name="connsiteY175" fmla="*/ 537960 h 2040030"/>
              <a:gd name="connsiteX176" fmla="*/ 934167 w 1856576"/>
              <a:gd name="connsiteY176" fmla="*/ 556278 h 2040030"/>
              <a:gd name="connsiteX177" fmla="*/ 1080703 w 1856576"/>
              <a:gd name="connsiteY177" fmla="*/ 586808 h 2040030"/>
              <a:gd name="connsiteX178" fmla="*/ 1129548 w 1856576"/>
              <a:gd name="connsiteY178" fmla="*/ 599020 h 2040030"/>
              <a:gd name="connsiteX179" fmla="*/ 1141760 w 1856576"/>
              <a:gd name="connsiteY179" fmla="*/ 617338 h 2040030"/>
              <a:gd name="connsiteX180" fmla="*/ 1062386 w 1856576"/>
              <a:gd name="connsiteY180" fmla="*/ 708927 h 2040030"/>
              <a:gd name="connsiteX181" fmla="*/ 891427 w 1856576"/>
              <a:gd name="connsiteY181" fmla="*/ 806622 h 2040030"/>
              <a:gd name="connsiteX182" fmla="*/ 885322 w 1856576"/>
              <a:gd name="connsiteY182" fmla="*/ 824940 h 2040030"/>
              <a:gd name="connsiteX183" fmla="*/ 934167 w 1856576"/>
              <a:gd name="connsiteY183" fmla="*/ 855470 h 2040030"/>
              <a:gd name="connsiteX184" fmla="*/ 995224 w 1856576"/>
              <a:gd name="connsiteY184" fmla="*/ 885999 h 2040030"/>
              <a:gd name="connsiteX185" fmla="*/ 976907 w 1856576"/>
              <a:gd name="connsiteY185" fmla="*/ 928741 h 2040030"/>
              <a:gd name="connsiteX186" fmla="*/ 909744 w 1856576"/>
              <a:gd name="connsiteY186" fmla="*/ 953165 h 2040030"/>
              <a:gd name="connsiteX187" fmla="*/ 683835 w 1856576"/>
              <a:gd name="connsiteY187" fmla="*/ 1026436 h 2040030"/>
              <a:gd name="connsiteX188" fmla="*/ 616672 w 1856576"/>
              <a:gd name="connsiteY188" fmla="*/ 1050860 h 2040030"/>
              <a:gd name="connsiteX189" fmla="*/ 653306 w 1856576"/>
              <a:gd name="connsiteY189" fmla="*/ 1099708 h 2040030"/>
              <a:gd name="connsiteX190" fmla="*/ 1013541 w 1856576"/>
              <a:gd name="connsiteY190" fmla="*/ 1105814 h 2040030"/>
              <a:gd name="connsiteX191" fmla="*/ 1007435 w 1856576"/>
              <a:gd name="connsiteY191" fmla="*/ 1142449 h 2040030"/>
              <a:gd name="connsiteX192" fmla="*/ 848688 w 1856576"/>
              <a:gd name="connsiteY192" fmla="*/ 1197403 h 2040030"/>
              <a:gd name="connsiteX193" fmla="*/ 830371 w 1856576"/>
              <a:gd name="connsiteY193" fmla="*/ 1221827 h 2040030"/>
              <a:gd name="connsiteX194" fmla="*/ 854793 w 1856576"/>
              <a:gd name="connsiteY194" fmla="*/ 1246250 h 2040030"/>
              <a:gd name="connsiteX195" fmla="*/ 1044069 w 1856576"/>
              <a:gd name="connsiteY195" fmla="*/ 1276780 h 2040030"/>
              <a:gd name="connsiteX196" fmla="*/ 1092914 w 1856576"/>
              <a:gd name="connsiteY196" fmla="*/ 1288992 h 2040030"/>
              <a:gd name="connsiteX197" fmla="*/ 1086809 w 1856576"/>
              <a:gd name="connsiteY197" fmla="*/ 1331734 h 2040030"/>
              <a:gd name="connsiteX198" fmla="*/ 1013541 w 1856576"/>
              <a:gd name="connsiteY198" fmla="*/ 1386687 h 2040030"/>
              <a:gd name="connsiteX199" fmla="*/ 714363 w 1856576"/>
              <a:gd name="connsiteY199" fmla="*/ 1533230 h 2040030"/>
              <a:gd name="connsiteX200" fmla="*/ 634989 w 1856576"/>
              <a:gd name="connsiteY200" fmla="*/ 1594290 h 2040030"/>
              <a:gd name="connsiteX201" fmla="*/ 647201 w 1856576"/>
              <a:gd name="connsiteY201" fmla="*/ 1685879 h 2040030"/>
              <a:gd name="connsiteX202" fmla="*/ 744891 w 1856576"/>
              <a:gd name="connsiteY202" fmla="*/ 1722515 h 2040030"/>
              <a:gd name="connsiteX203" fmla="*/ 750997 w 1856576"/>
              <a:gd name="connsiteY203" fmla="*/ 1753044 h 2040030"/>
              <a:gd name="connsiteX204" fmla="*/ 702152 w 1856576"/>
              <a:gd name="connsiteY204" fmla="*/ 1777468 h 2040030"/>
              <a:gd name="connsiteX205" fmla="*/ 555616 w 1856576"/>
              <a:gd name="connsiteY205" fmla="*/ 1801892 h 2040030"/>
              <a:gd name="connsiteX206" fmla="*/ 207593 w 1856576"/>
              <a:gd name="connsiteY206" fmla="*/ 1832422 h 2040030"/>
              <a:gd name="connsiteX207" fmla="*/ 67162 w 1856576"/>
              <a:gd name="connsiteY207" fmla="*/ 1862951 h 2040030"/>
              <a:gd name="connsiteX208" fmla="*/ 42740 w 1856576"/>
              <a:gd name="connsiteY208" fmla="*/ 1875163 h 2040030"/>
              <a:gd name="connsiteX209" fmla="*/ 36634 w 1856576"/>
              <a:gd name="connsiteY209" fmla="*/ 1893481 h 2040030"/>
              <a:gd name="connsiteX210" fmla="*/ 0 w 1856576"/>
              <a:gd name="connsiteY210" fmla="*/ 1917905 h 2040030"/>
              <a:gd name="connsiteX211" fmla="*/ 67162 w 1856576"/>
              <a:gd name="connsiteY211" fmla="*/ 1948435 h 2040030"/>
              <a:gd name="connsiteX212" fmla="*/ 146536 w 1856576"/>
              <a:gd name="connsiteY212" fmla="*/ 1954541 h 2040030"/>
              <a:gd name="connsiteX213" fmla="*/ 409080 w 1856576"/>
              <a:gd name="connsiteY213" fmla="*/ 1960647 h 2040030"/>
              <a:gd name="connsiteX214" fmla="*/ 476242 w 1856576"/>
              <a:gd name="connsiteY214" fmla="*/ 2003388 h 2040030"/>
              <a:gd name="connsiteX215" fmla="*/ 647201 w 1856576"/>
              <a:gd name="connsiteY215" fmla="*/ 2015600 h 2040030"/>
              <a:gd name="connsiteX216" fmla="*/ 1025752 w 1856576"/>
              <a:gd name="connsiteY216" fmla="*/ 2009494 h 2040030"/>
              <a:gd name="connsiteX217" fmla="*/ 946378 w 1856576"/>
              <a:gd name="connsiteY217" fmla="*/ 2027812 h 2040030"/>
              <a:gd name="connsiteX218" fmla="*/ 860899 w 1856576"/>
              <a:gd name="connsiteY218" fmla="*/ 2033918 h 2040030"/>
              <a:gd name="connsiteX219" fmla="*/ 836476 w 1856576"/>
              <a:gd name="connsiteY219" fmla="*/ 2040024 h 2040030"/>
              <a:gd name="connsiteX220" fmla="*/ 1385986 w 1856576"/>
              <a:gd name="connsiteY220" fmla="*/ 2021706 h 2040030"/>
              <a:gd name="connsiteX221" fmla="*/ 1575262 w 1856576"/>
              <a:gd name="connsiteY221" fmla="*/ 2009494 h 2040030"/>
              <a:gd name="connsiteX222" fmla="*/ 1703481 w 1856576"/>
              <a:gd name="connsiteY222" fmla="*/ 2003388 h 2040030"/>
              <a:gd name="connsiteX223" fmla="*/ 1758432 w 1856576"/>
              <a:gd name="connsiteY223" fmla="*/ 1985070 h 2040030"/>
              <a:gd name="connsiteX224" fmla="*/ 1795066 w 1856576"/>
              <a:gd name="connsiteY224" fmla="*/ 1972859 h 2040030"/>
              <a:gd name="connsiteX225" fmla="*/ 1831700 w 1856576"/>
              <a:gd name="connsiteY225" fmla="*/ 1966753 h 2040030"/>
              <a:gd name="connsiteX226" fmla="*/ 1856123 w 1856576"/>
              <a:gd name="connsiteY226" fmla="*/ 1954541 h 2040030"/>
              <a:gd name="connsiteX227" fmla="*/ 1843912 w 1856576"/>
              <a:gd name="connsiteY227" fmla="*/ 1936223 h 2040030"/>
              <a:gd name="connsiteX228" fmla="*/ 1825595 w 1856576"/>
              <a:gd name="connsiteY228" fmla="*/ 1917905 h 2040030"/>
              <a:gd name="connsiteX229" fmla="*/ 1801172 w 1856576"/>
              <a:gd name="connsiteY229" fmla="*/ 1887375 h 2040030"/>
              <a:gd name="connsiteX230" fmla="*/ 1764538 w 1856576"/>
              <a:gd name="connsiteY230" fmla="*/ 1850740 h 2040030"/>
              <a:gd name="connsiteX231" fmla="*/ 1734010 w 1856576"/>
              <a:gd name="connsiteY231" fmla="*/ 1814104 h 2040030"/>
              <a:gd name="connsiteX232" fmla="*/ 1679059 w 1856576"/>
              <a:gd name="connsiteY232" fmla="*/ 1753044 h 2040030"/>
              <a:gd name="connsiteX233" fmla="*/ 1666847 w 1856576"/>
              <a:gd name="connsiteY233" fmla="*/ 1728621 h 20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856576" h="2040030">
                <a:moveTo>
                  <a:pt x="799842" y="434159"/>
                </a:moveTo>
                <a:cubicBezTo>
                  <a:pt x="816124" y="440265"/>
                  <a:pt x="831305" y="452007"/>
                  <a:pt x="848688" y="452477"/>
                </a:cubicBezTo>
                <a:cubicBezTo>
                  <a:pt x="1163571" y="460988"/>
                  <a:pt x="1147894" y="459343"/>
                  <a:pt x="1349352" y="434159"/>
                </a:cubicBezTo>
                <a:cubicBezTo>
                  <a:pt x="1363599" y="436194"/>
                  <a:pt x="1389726" y="426069"/>
                  <a:pt x="1392092" y="440265"/>
                </a:cubicBezTo>
                <a:cubicBezTo>
                  <a:pt x="1394705" y="455945"/>
                  <a:pt x="1368057" y="461103"/>
                  <a:pt x="1355458" y="470795"/>
                </a:cubicBezTo>
                <a:cubicBezTo>
                  <a:pt x="1341581" y="481470"/>
                  <a:pt x="1327285" y="491613"/>
                  <a:pt x="1312718" y="501325"/>
                </a:cubicBezTo>
                <a:cubicBezTo>
                  <a:pt x="1296743" y="511976"/>
                  <a:pt x="1279719" y="521012"/>
                  <a:pt x="1263873" y="531854"/>
                </a:cubicBezTo>
                <a:cubicBezTo>
                  <a:pt x="1241027" y="547486"/>
                  <a:pt x="1220810" y="567080"/>
                  <a:pt x="1196711" y="580702"/>
                </a:cubicBezTo>
                <a:cubicBezTo>
                  <a:pt x="1150220" y="606981"/>
                  <a:pt x="1104401" y="614267"/>
                  <a:pt x="1056280" y="635655"/>
                </a:cubicBezTo>
                <a:cubicBezTo>
                  <a:pt x="1041286" y="642319"/>
                  <a:pt x="1027193" y="650977"/>
                  <a:pt x="1013541" y="660079"/>
                </a:cubicBezTo>
                <a:cubicBezTo>
                  <a:pt x="1008751" y="663272"/>
                  <a:pt x="1005400" y="668220"/>
                  <a:pt x="1001329" y="672291"/>
                </a:cubicBezTo>
                <a:cubicBezTo>
                  <a:pt x="1048811" y="685858"/>
                  <a:pt x="1045485" y="690752"/>
                  <a:pt x="1099020" y="678397"/>
                </a:cubicBezTo>
                <a:cubicBezTo>
                  <a:pt x="1107889" y="676350"/>
                  <a:pt x="1131016" y="661136"/>
                  <a:pt x="1123443" y="666185"/>
                </a:cubicBezTo>
                <a:cubicBezTo>
                  <a:pt x="1071403" y="700880"/>
                  <a:pt x="1087488" y="684606"/>
                  <a:pt x="1025752" y="708927"/>
                </a:cubicBezTo>
                <a:cubicBezTo>
                  <a:pt x="976519" y="728323"/>
                  <a:pt x="928146" y="749838"/>
                  <a:pt x="879216" y="769986"/>
                </a:cubicBezTo>
                <a:cubicBezTo>
                  <a:pt x="802637" y="801520"/>
                  <a:pt x="839393" y="781669"/>
                  <a:pt x="787631" y="812728"/>
                </a:cubicBezTo>
                <a:cubicBezTo>
                  <a:pt x="810018" y="816799"/>
                  <a:pt x="832045" y="824398"/>
                  <a:pt x="854793" y="824940"/>
                </a:cubicBezTo>
                <a:cubicBezTo>
                  <a:pt x="917900" y="826443"/>
                  <a:pt x="981377" y="811458"/>
                  <a:pt x="1044069" y="818834"/>
                </a:cubicBezTo>
                <a:cubicBezTo>
                  <a:pt x="1073009" y="822239"/>
                  <a:pt x="986916" y="830314"/>
                  <a:pt x="958590" y="837152"/>
                </a:cubicBezTo>
                <a:cubicBezTo>
                  <a:pt x="927877" y="844566"/>
                  <a:pt x="896732" y="850874"/>
                  <a:pt x="867005" y="861576"/>
                </a:cubicBezTo>
                <a:cubicBezTo>
                  <a:pt x="845595" y="869284"/>
                  <a:pt x="825886" y="881139"/>
                  <a:pt x="805948" y="892105"/>
                </a:cubicBezTo>
                <a:cubicBezTo>
                  <a:pt x="748164" y="923887"/>
                  <a:pt x="755492" y="920260"/>
                  <a:pt x="714363" y="953165"/>
                </a:cubicBezTo>
                <a:cubicBezTo>
                  <a:pt x="746615" y="974668"/>
                  <a:pt x="733972" y="970376"/>
                  <a:pt x="793737" y="971483"/>
                </a:cubicBezTo>
                <a:lnTo>
                  <a:pt x="1392092" y="977589"/>
                </a:lnTo>
                <a:cubicBezTo>
                  <a:pt x="1383951" y="983695"/>
                  <a:pt x="1376395" y="990670"/>
                  <a:pt x="1367669" y="995906"/>
                </a:cubicBezTo>
                <a:cubicBezTo>
                  <a:pt x="1230284" y="1078340"/>
                  <a:pt x="1288183" y="1016311"/>
                  <a:pt x="1044069" y="1130237"/>
                </a:cubicBezTo>
                <a:cubicBezTo>
                  <a:pt x="971936" y="1163901"/>
                  <a:pt x="850834" y="1214290"/>
                  <a:pt x="775420" y="1264568"/>
                </a:cubicBezTo>
                <a:cubicBezTo>
                  <a:pt x="759807" y="1274977"/>
                  <a:pt x="746927" y="1288992"/>
                  <a:pt x="732680" y="1301204"/>
                </a:cubicBezTo>
                <a:cubicBezTo>
                  <a:pt x="730645" y="1309345"/>
                  <a:pt x="725194" y="1317350"/>
                  <a:pt x="726574" y="1325628"/>
                </a:cubicBezTo>
                <a:cubicBezTo>
                  <a:pt x="727520" y="1331306"/>
                  <a:pt x="734070" y="1334539"/>
                  <a:pt x="738786" y="1337840"/>
                </a:cubicBezTo>
                <a:cubicBezTo>
                  <a:pt x="754515" y="1348851"/>
                  <a:pt x="768933" y="1364006"/>
                  <a:pt x="787631" y="1368369"/>
                </a:cubicBezTo>
                <a:cubicBezTo>
                  <a:pt x="831414" y="1378585"/>
                  <a:pt x="877016" y="1379259"/>
                  <a:pt x="921956" y="1380581"/>
                </a:cubicBezTo>
                <a:cubicBezTo>
                  <a:pt x="1084716" y="1385368"/>
                  <a:pt x="1247591" y="1384652"/>
                  <a:pt x="1410409" y="1386687"/>
                </a:cubicBezTo>
                <a:lnTo>
                  <a:pt x="1453149" y="1392793"/>
                </a:lnTo>
                <a:cubicBezTo>
                  <a:pt x="1434864" y="1433936"/>
                  <a:pt x="1307979" y="1471243"/>
                  <a:pt x="1282190" y="1478277"/>
                </a:cubicBezTo>
                <a:cubicBezTo>
                  <a:pt x="1227882" y="1493089"/>
                  <a:pt x="1172065" y="1501736"/>
                  <a:pt x="1117337" y="1514912"/>
                </a:cubicBezTo>
                <a:cubicBezTo>
                  <a:pt x="819081" y="1586717"/>
                  <a:pt x="1076316" y="1532886"/>
                  <a:pt x="830371" y="1582078"/>
                </a:cubicBezTo>
                <a:cubicBezTo>
                  <a:pt x="814089" y="1592254"/>
                  <a:pt x="796518" y="1600612"/>
                  <a:pt x="781525" y="1612607"/>
                </a:cubicBezTo>
                <a:cubicBezTo>
                  <a:pt x="775795" y="1617191"/>
                  <a:pt x="761981" y="1630658"/>
                  <a:pt x="769314" y="1630925"/>
                </a:cubicBezTo>
                <a:cubicBezTo>
                  <a:pt x="885263" y="1635142"/>
                  <a:pt x="1001329" y="1626854"/>
                  <a:pt x="1117337" y="1624819"/>
                </a:cubicBezTo>
                <a:cubicBezTo>
                  <a:pt x="1147865" y="1622784"/>
                  <a:pt x="1178441" y="1621364"/>
                  <a:pt x="1208922" y="1618713"/>
                </a:cubicBezTo>
                <a:cubicBezTo>
                  <a:pt x="1225269" y="1617291"/>
                  <a:pt x="1274175" y="1612607"/>
                  <a:pt x="1257767" y="1612607"/>
                </a:cubicBezTo>
                <a:cubicBezTo>
                  <a:pt x="1229201" y="1612607"/>
                  <a:pt x="1200829" y="1617524"/>
                  <a:pt x="1172288" y="1618713"/>
                </a:cubicBezTo>
                <a:lnTo>
                  <a:pt x="818159" y="1630925"/>
                </a:lnTo>
                <a:lnTo>
                  <a:pt x="634989" y="1637031"/>
                </a:lnTo>
                <a:lnTo>
                  <a:pt x="506770" y="1643137"/>
                </a:lnTo>
                <a:cubicBezTo>
                  <a:pt x="499492" y="1644593"/>
                  <a:pt x="430910" y="1654456"/>
                  <a:pt x="415185" y="1667561"/>
                </a:cubicBezTo>
                <a:cubicBezTo>
                  <a:pt x="410241" y="1671681"/>
                  <a:pt x="411115" y="1679773"/>
                  <a:pt x="409080" y="1685879"/>
                </a:cubicBezTo>
                <a:cubicBezTo>
                  <a:pt x="417221" y="1698091"/>
                  <a:pt x="420733" y="1715279"/>
                  <a:pt x="433502" y="1722515"/>
                </a:cubicBezTo>
                <a:cubicBezTo>
                  <a:pt x="532954" y="1778874"/>
                  <a:pt x="606367" y="1797904"/>
                  <a:pt x="714363" y="1814104"/>
                </a:cubicBezTo>
                <a:cubicBezTo>
                  <a:pt x="754818" y="1820173"/>
                  <a:pt x="795678" y="1823331"/>
                  <a:pt x="836476" y="1826316"/>
                </a:cubicBezTo>
                <a:cubicBezTo>
                  <a:pt x="1256034" y="1857017"/>
                  <a:pt x="1160316" y="1849797"/>
                  <a:pt x="1569156" y="1856846"/>
                </a:cubicBezTo>
                <a:cubicBezTo>
                  <a:pt x="1593579" y="1858881"/>
                  <a:pt x="1618132" y="1859712"/>
                  <a:pt x="1642425" y="1862951"/>
                </a:cubicBezTo>
                <a:cubicBezTo>
                  <a:pt x="1648805" y="1863802"/>
                  <a:pt x="1665293" y="1864506"/>
                  <a:pt x="1660742" y="1869057"/>
                </a:cubicBezTo>
                <a:cubicBezTo>
                  <a:pt x="1651640" y="1878159"/>
                  <a:pt x="1636637" y="1878321"/>
                  <a:pt x="1624107" y="1881269"/>
                </a:cubicBezTo>
                <a:cubicBezTo>
                  <a:pt x="1594990" y="1888120"/>
                  <a:pt x="1503693" y="1901961"/>
                  <a:pt x="1477571" y="1905693"/>
                </a:cubicBezTo>
                <a:lnTo>
                  <a:pt x="1385986" y="1917905"/>
                </a:lnTo>
                <a:cubicBezTo>
                  <a:pt x="1238717" y="1938945"/>
                  <a:pt x="1257174" y="1936322"/>
                  <a:pt x="1147865" y="1954541"/>
                </a:cubicBezTo>
                <a:cubicBezTo>
                  <a:pt x="1090879" y="1952506"/>
                  <a:pt x="1033561" y="1954910"/>
                  <a:pt x="976907" y="1948435"/>
                </a:cubicBezTo>
                <a:cubicBezTo>
                  <a:pt x="937591" y="1943941"/>
                  <a:pt x="925594" y="1921425"/>
                  <a:pt x="903639" y="1893481"/>
                </a:cubicBezTo>
                <a:cubicBezTo>
                  <a:pt x="867083" y="1846953"/>
                  <a:pt x="863922" y="1840009"/>
                  <a:pt x="830371" y="1789680"/>
                </a:cubicBezTo>
                <a:cubicBezTo>
                  <a:pt x="814089" y="1734726"/>
                  <a:pt x="788221" y="1681741"/>
                  <a:pt x="781525" y="1624819"/>
                </a:cubicBezTo>
                <a:cubicBezTo>
                  <a:pt x="769330" y="1521152"/>
                  <a:pt x="769612" y="1535577"/>
                  <a:pt x="763208" y="1441641"/>
                </a:cubicBezTo>
                <a:cubicBezTo>
                  <a:pt x="758907" y="1378561"/>
                  <a:pt x="750997" y="1252356"/>
                  <a:pt x="750997" y="1252356"/>
                </a:cubicBezTo>
                <a:cubicBezTo>
                  <a:pt x="746928" y="1061112"/>
                  <a:pt x="771831" y="1031044"/>
                  <a:pt x="726574" y="904317"/>
                </a:cubicBezTo>
                <a:cubicBezTo>
                  <a:pt x="723513" y="895745"/>
                  <a:pt x="719653" y="887300"/>
                  <a:pt x="714363" y="879893"/>
                </a:cubicBezTo>
                <a:cubicBezTo>
                  <a:pt x="709344" y="872867"/>
                  <a:pt x="702152" y="867682"/>
                  <a:pt x="696046" y="861576"/>
                </a:cubicBezTo>
                <a:cubicBezTo>
                  <a:pt x="685870" y="865646"/>
                  <a:pt x="674916" y="868148"/>
                  <a:pt x="665518" y="873787"/>
                </a:cubicBezTo>
                <a:cubicBezTo>
                  <a:pt x="635829" y="891601"/>
                  <a:pt x="623068" y="911181"/>
                  <a:pt x="604461" y="940953"/>
                </a:cubicBezTo>
                <a:cubicBezTo>
                  <a:pt x="593356" y="958723"/>
                  <a:pt x="581715" y="976450"/>
                  <a:pt x="573933" y="995906"/>
                </a:cubicBezTo>
                <a:cubicBezTo>
                  <a:pt x="557201" y="1037737"/>
                  <a:pt x="531193" y="1124131"/>
                  <a:pt x="531193" y="1124131"/>
                </a:cubicBezTo>
                <a:cubicBezTo>
                  <a:pt x="522855" y="1174164"/>
                  <a:pt x="512481" y="1232911"/>
                  <a:pt x="506770" y="1282886"/>
                </a:cubicBezTo>
                <a:cubicBezTo>
                  <a:pt x="501895" y="1325543"/>
                  <a:pt x="498831" y="1368389"/>
                  <a:pt x="494559" y="1411111"/>
                </a:cubicBezTo>
                <a:cubicBezTo>
                  <a:pt x="487714" y="1479563"/>
                  <a:pt x="490395" y="1448449"/>
                  <a:pt x="482348" y="1508806"/>
                </a:cubicBezTo>
                <a:cubicBezTo>
                  <a:pt x="469785" y="1603033"/>
                  <a:pt x="485243" y="1516509"/>
                  <a:pt x="464031" y="1594290"/>
                </a:cubicBezTo>
                <a:cubicBezTo>
                  <a:pt x="461301" y="1604302"/>
                  <a:pt x="461569" y="1615102"/>
                  <a:pt x="457925" y="1624819"/>
                </a:cubicBezTo>
                <a:cubicBezTo>
                  <a:pt x="455348" y="1631690"/>
                  <a:pt x="448694" y="1636431"/>
                  <a:pt x="445714" y="1643137"/>
                </a:cubicBezTo>
                <a:cubicBezTo>
                  <a:pt x="440486" y="1654900"/>
                  <a:pt x="425165" y="1689581"/>
                  <a:pt x="433502" y="1679773"/>
                </a:cubicBezTo>
                <a:cubicBezTo>
                  <a:pt x="468101" y="1639067"/>
                  <a:pt x="506381" y="1601222"/>
                  <a:pt x="537299" y="1557654"/>
                </a:cubicBezTo>
                <a:lnTo>
                  <a:pt x="671623" y="1368369"/>
                </a:lnTo>
                <a:cubicBezTo>
                  <a:pt x="692458" y="1305863"/>
                  <a:pt x="713189" y="1249889"/>
                  <a:pt x="726574" y="1185191"/>
                </a:cubicBezTo>
                <a:cubicBezTo>
                  <a:pt x="732405" y="1157004"/>
                  <a:pt x="734715" y="1128202"/>
                  <a:pt x="738786" y="1099708"/>
                </a:cubicBezTo>
                <a:cubicBezTo>
                  <a:pt x="740821" y="1038648"/>
                  <a:pt x="742117" y="977560"/>
                  <a:pt x="744891" y="916529"/>
                </a:cubicBezTo>
                <a:cubicBezTo>
                  <a:pt x="746188" y="887992"/>
                  <a:pt x="749638" y="859581"/>
                  <a:pt x="750997" y="831046"/>
                </a:cubicBezTo>
                <a:cubicBezTo>
                  <a:pt x="753709" y="774085"/>
                  <a:pt x="754325" y="717037"/>
                  <a:pt x="757103" y="660079"/>
                </a:cubicBezTo>
                <a:cubicBezTo>
                  <a:pt x="758396" y="633573"/>
                  <a:pt x="761603" y="607191"/>
                  <a:pt x="763208" y="580702"/>
                </a:cubicBezTo>
                <a:cubicBezTo>
                  <a:pt x="765673" y="540019"/>
                  <a:pt x="765120" y="499124"/>
                  <a:pt x="769314" y="458583"/>
                </a:cubicBezTo>
                <a:cubicBezTo>
                  <a:pt x="771245" y="439918"/>
                  <a:pt x="778440" y="422138"/>
                  <a:pt x="781525" y="403629"/>
                </a:cubicBezTo>
                <a:cubicBezTo>
                  <a:pt x="784555" y="385449"/>
                  <a:pt x="785596" y="366994"/>
                  <a:pt x="787631" y="348676"/>
                </a:cubicBezTo>
                <a:cubicBezTo>
                  <a:pt x="800603" y="115188"/>
                  <a:pt x="786523" y="323118"/>
                  <a:pt x="799842" y="189921"/>
                </a:cubicBezTo>
                <a:cubicBezTo>
                  <a:pt x="800078" y="187560"/>
                  <a:pt x="803992" y="106275"/>
                  <a:pt x="812054" y="86120"/>
                </a:cubicBezTo>
                <a:cubicBezTo>
                  <a:pt x="816461" y="75101"/>
                  <a:pt x="823788" y="65465"/>
                  <a:pt x="830371" y="55590"/>
                </a:cubicBezTo>
                <a:cubicBezTo>
                  <a:pt x="846036" y="32091"/>
                  <a:pt x="848138" y="31716"/>
                  <a:pt x="867005" y="12848"/>
                </a:cubicBezTo>
                <a:cubicBezTo>
                  <a:pt x="882548" y="28392"/>
                  <a:pt x="891890" y="36007"/>
                  <a:pt x="903639" y="55590"/>
                </a:cubicBezTo>
                <a:cubicBezTo>
                  <a:pt x="910663" y="67298"/>
                  <a:pt x="915077" y="80432"/>
                  <a:pt x="921956" y="92226"/>
                </a:cubicBezTo>
                <a:cubicBezTo>
                  <a:pt x="929351" y="104904"/>
                  <a:pt x="939420" y="115939"/>
                  <a:pt x="946378" y="128862"/>
                </a:cubicBezTo>
                <a:cubicBezTo>
                  <a:pt x="965773" y="164883"/>
                  <a:pt x="970238" y="192744"/>
                  <a:pt x="983012" y="232663"/>
                </a:cubicBezTo>
                <a:cubicBezTo>
                  <a:pt x="992820" y="263313"/>
                  <a:pt x="1004700" y="293309"/>
                  <a:pt x="1013541" y="324252"/>
                </a:cubicBezTo>
                <a:cubicBezTo>
                  <a:pt x="1029499" y="380108"/>
                  <a:pt x="1066480" y="580839"/>
                  <a:pt x="1068492" y="592914"/>
                </a:cubicBezTo>
                <a:cubicBezTo>
                  <a:pt x="1085180" y="693049"/>
                  <a:pt x="1083668" y="711223"/>
                  <a:pt x="1117337" y="806622"/>
                </a:cubicBezTo>
                <a:cubicBezTo>
                  <a:pt x="1129790" y="841908"/>
                  <a:pt x="1147368" y="875229"/>
                  <a:pt x="1160077" y="910423"/>
                </a:cubicBezTo>
                <a:cubicBezTo>
                  <a:pt x="1202408" y="1027652"/>
                  <a:pt x="1188057" y="1018751"/>
                  <a:pt x="1233345" y="1130237"/>
                </a:cubicBezTo>
                <a:cubicBezTo>
                  <a:pt x="1246025" y="1161450"/>
                  <a:pt x="1258751" y="1192937"/>
                  <a:pt x="1276084" y="1221827"/>
                </a:cubicBezTo>
                <a:cubicBezTo>
                  <a:pt x="1295561" y="1254291"/>
                  <a:pt x="1322015" y="1282072"/>
                  <a:pt x="1343247" y="1313416"/>
                </a:cubicBezTo>
                <a:cubicBezTo>
                  <a:pt x="1364784" y="1345210"/>
                  <a:pt x="1379069" y="1382164"/>
                  <a:pt x="1404303" y="1411111"/>
                </a:cubicBezTo>
                <a:cubicBezTo>
                  <a:pt x="1417497" y="1426246"/>
                  <a:pt x="1553925" y="1545489"/>
                  <a:pt x="1593579" y="1600396"/>
                </a:cubicBezTo>
                <a:cubicBezTo>
                  <a:pt x="1607475" y="1619638"/>
                  <a:pt x="1617774" y="1641241"/>
                  <a:pt x="1630213" y="1661455"/>
                </a:cubicBezTo>
                <a:cubicBezTo>
                  <a:pt x="1634059" y="1667705"/>
                  <a:pt x="1638354" y="1673667"/>
                  <a:pt x="1642425" y="1679773"/>
                </a:cubicBezTo>
                <a:cubicBezTo>
                  <a:pt x="1645485" y="1698138"/>
                  <a:pt x="1654940" y="1728165"/>
                  <a:pt x="1642425" y="1746938"/>
                </a:cubicBezTo>
                <a:cubicBezTo>
                  <a:pt x="1635196" y="1757782"/>
                  <a:pt x="1622572" y="1763888"/>
                  <a:pt x="1611896" y="1771362"/>
                </a:cubicBezTo>
                <a:cubicBezTo>
                  <a:pt x="1579973" y="1793709"/>
                  <a:pt x="1567959" y="1795535"/>
                  <a:pt x="1526417" y="1807998"/>
                </a:cubicBezTo>
                <a:cubicBezTo>
                  <a:pt x="1424869" y="1838464"/>
                  <a:pt x="1494853" y="1815784"/>
                  <a:pt x="1398198" y="1838528"/>
                </a:cubicBezTo>
                <a:cubicBezTo>
                  <a:pt x="1383775" y="1841922"/>
                  <a:pt x="1369705" y="1846669"/>
                  <a:pt x="1355458" y="1850740"/>
                </a:cubicBezTo>
                <a:cubicBezTo>
                  <a:pt x="1361564" y="1854810"/>
                  <a:pt x="1366482" y="1862141"/>
                  <a:pt x="1373775" y="1862951"/>
                </a:cubicBezTo>
                <a:cubicBezTo>
                  <a:pt x="1395437" y="1865358"/>
                  <a:pt x="1421740" y="1852313"/>
                  <a:pt x="1440937" y="1844634"/>
                </a:cubicBezTo>
                <a:cubicBezTo>
                  <a:pt x="1445008" y="1840563"/>
                  <a:pt x="1454095" y="1838100"/>
                  <a:pt x="1453149" y="1832422"/>
                </a:cubicBezTo>
                <a:cubicBezTo>
                  <a:pt x="1446956" y="1795260"/>
                  <a:pt x="1366398" y="1785397"/>
                  <a:pt x="1355458" y="1783574"/>
                </a:cubicBezTo>
                <a:cubicBezTo>
                  <a:pt x="1296929" y="1773819"/>
                  <a:pt x="1237479" y="1770710"/>
                  <a:pt x="1178394" y="1765256"/>
                </a:cubicBezTo>
                <a:cubicBezTo>
                  <a:pt x="871610" y="1736936"/>
                  <a:pt x="960919" y="1746975"/>
                  <a:pt x="573933" y="1740832"/>
                </a:cubicBezTo>
                <a:cubicBezTo>
                  <a:pt x="659260" y="1708834"/>
                  <a:pt x="590362" y="1731939"/>
                  <a:pt x="708257" y="1704197"/>
                </a:cubicBezTo>
                <a:cubicBezTo>
                  <a:pt x="714522" y="1702723"/>
                  <a:pt x="732845" y="1696644"/>
                  <a:pt x="726574" y="1698091"/>
                </a:cubicBezTo>
                <a:cubicBezTo>
                  <a:pt x="693868" y="1705639"/>
                  <a:pt x="628884" y="1722515"/>
                  <a:pt x="628884" y="1722515"/>
                </a:cubicBezTo>
                <a:cubicBezTo>
                  <a:pt x="649236" y="1728621"/>
                  <a:pt x="669198" y="1736223"/>
                  <a:pt x="689940" y="1740832"/>
                </a:cubicBezTo>
                <a:cubicBezTo>
                  <a:pt x="883005" y="1783737"/>
                  <a:pt x="1012052" y="1765051"/>
                  <a:pt x="1245556" y="1771362"/>
                </a:cubicBezTo>
                <a:cubicBezTo>
                  <a:pt x="1231309" y="1773397"/>
                  <a:pt x="1212992" y="1787645"/>
                  <a:pt x="1202816" y="1777468"/>
                </a:cubicBezTo>
                <a:cubicBezTo>
                  <a:pt x="1194425" y="1769076"/>
                  <a:pt x="1222371" y="1763669"/>
                  <a:pt x="1233345" y="1759150"/>
                </a:cubicBezTo>
                <a:cubicBezTo>
                  <a:pt x="1257150" y="1749348"/>
                  <a:pt x="1282904" y="1744757"/>
                  <a:pt x="1306613" y="1734726"/>
                </a:cubicBezTo>
                <a:cubicBezTo>
                  <a:pt x="1358374" y="1712826"/>
                  <a:pt x="1413075" y="1681842"/>
                  <a:pt x="1459254" y="1649243"/>
                </a:cubicBezTo>
                <a:cubicBezTo>
                  <a:pt x="1472240" y="1640076"/>
                  <a:pt x="1483677" y="1628890"/>
                  <a:pt x="1495888" y="1618713"/>
                </a:cubicBezTo>
                <a:cubicBezTo>
                  <a:pt x="1485712" y="1602431"/>
                  <a:pt x="1481824" y="1579745"/>
                  <a:pt x="1465360" y="1569866"/>
                </a:cubicBezTo>
                <a:cubicBezTo>
                  <a:pt x="1419155" y="1542142"/>
                  <a:pt x="1278849" y="1536513"/>
                  <a:pt x="1239450" y="1533230"/>
                </a:cubicBezTo>
                <a:cubicBezTo>
                  <a:pt x="986111" y="1512117"/>
                  <a:pt x="1170694" y="1532630"/>
                  <a:pt x="891427" y="1496594"/>
                </a:cubicBezTo>
                <a:cubicBezTo>
                  <a:pt x="849531" y="1475646"/>
                  <a:pt x="852672" y="1486870"/>
                  <a:pt x="915850" y="1435535"/>
                </a:cubicBezTo>
                <a:cubicBezTo>
                  <a:pt x="985067" y="1379293"/>
                  <a:pt x="941268" y="1426730"/>
                  <a:pt x="1001329" y="1386687"/>
                </a:cubicBezTo>
                <a:cubicBezTo>
                  <a:pt x="1008514" y="1381897"/>
                  <a:pt x="1013540" y="1374475"/>
                  <a:pt x="1019646" y="1368369"/>
                </a:cubicBezTo>
                <a:cubicBezTo>
                  <a:pt x="999294" y="1362263"/>
                  <a:pt x="979693" y="1352535"/>
                  <a:pt x="958590" y="1350052"/>
                </a:cubicBezTo>
                <a:cubicBezTo>
                  <a:pt x="910037" y="1344340"/>
                  <a:pt x="856989" y="1363205"/>
                  <a:pt x="812054" y="1343946"/>
                </a:cubicBezTo>
                <a:cubicBezTo>
                  <a:pt x="791139" y="1334982"/>
                  <a:pt x="851607" y="1320860"/>
                  <a:pt x="873110" y="1313416"/>
                </a:cubicBezTo>
                <a:cubicBezTo>
                  <a:pt x="904829" y="1302436"/>
                  <a:pt x="938618" y="1298528"/>
                  <a:pt x="970801" y="1288992"/>
                </a:cubicBezTo>
                <a:cubicBezTo>
                  <a:pt x="1030072" y="1271429"/>
                  <a:pt x="1044620" y="1261239"/>
                  <a:pt x="1099020" y="1234039"/>
                </a:cubicBezTo>
                <a:cubicBezTo>
                  <a:pt x="1105126" y="1225898"/>
                  <a:pt x="1119010" y="1219653"/>
                  <a:pt x="1117337" y="1209615"/>
                </a:cubicBezTo>
                <a:cubicBezTo>
                  <a:pt x="1115841" y="1200637"/>
                  <a:pt x="1101666" y="1199904"/>
                  <a:pt x="1092914" y="1197403"/>
                </a:cubicBezTo>
                <a:cubicBezTo>
                  <a:pt x="1072958" y="1191701"/>
                  <a:pt x="1052331" y="1188603"/>
                  <a:pt x="1031858" y="1185191"/>
                </a:cubicBezTo>
                <a:cubicBezTo>
                  <a:pt x="962001" y="1173548"/>
                  <a:pt x="929499" y="1174262"/>
                  <a:pt x="860899" y="1154661"/>
                </a:cubicBezTo>
                <a:cubicBezTo>
                  <a:pt x="845995" y="1150403"/>
                  <a:pt x="832406" y="1142449"/>
                  <a:pt x="818159" y="1136343"/>
                </a:cubicBezTo>
                <a:cubicBezTo>
                  <a:pt x="816124" y="1122096"/>
                  <a:pt x="805618" y="1106474"/>
                  <a:pt x="812054" y="1093602"/>
                </a:cubicBezTo>
                <a:cubicBezTo>
                  <a:pt x="821729" y="1074251"/>
                  <a:pt x="845265" y="1065815"/>
                  <a:pt x="860899" y="1050860"/>
                </a:cubicBezTo>
                <a:cubicBezTo>
                  <a:pt x="954755" y="961080"/>
                  <a:pt x="931954" y="993489"/>
                  <a:pt x="970801" y="928741"/>
                </a:cubicBezTo>
                <a:cubicBezTo>
                  <a:pt x="968766" y="916529"/>
                  <a:pt x="974051" y="900214"/>
                  <a:pt x="964695" y="892105"/>
                </a:cubicBezTo>
                <a:cubicBezTo>
                  <a:pt x="934386" y="865836"/>
                  <a:pt x="882493" y="850457"/>
                  <a:pt x="842582" y="837152"/>
                </a:cubicBezTo>
                <a:cubicBezTo>
                  <a:pt x="858864" y="818834"/>
                  <a:pt x="871035" y="795793"/>
                  <a:pt x="891427" y="782198"/>
                </a:cubicBezTo>
                <a:cubicBezTo>
                  <a:pt x="1032159" y="688372"/>
                  <a:pt x="1021568" y="722846"/>
                  <a:pt x="1111231" y="660079"/>
                </a:cubicBezTo>
                <a:cubicBezTo>
                  <a:pt x="1115947" y="656778"/>
                  <a:pt x="1119372" y="651938"/>
                  <a:pt x="1123443" y="647867"/>
                </a:cubicBezTo>
                <a:cubicBezTo>
                  <a:pt x="1109196" y="639726"/>
                  <a:pt x="1095379" y="630782"/>
                  <a:pt x="1080703" y="623444"/>
                </a:cubicBezTo>
                <a:cubicBezTo>
                  <a:pt x="1013731" y="589957"/>
                  <a:pt x="1060131" y="621753"/>
                  <a:pt x="1013541" y="586808"/>
                </a:cubicBezTo>
                <a:cubicBezTo>
                  <a:pt x="1017611" y="574596"/>
                  <a:pt x="1016650" y="559274"/>
                  <a:pt x="1025752" y="550172"/>
                </a:cubicBezTo>
                <a:cubicBezTo>
                  <a:pt x="1052521" y="523402"/>
                  <a:pt x="1117337" y="483007"/>
                  <a:pt x="1117337" y="483007"/>
                </a:cubicBezTo>
                <a:cubicBezTo>
                  <a:pt x="1123443" y="472830"/>
                  <a:pt x="1130347" y="463092"/>
                  <a:pt x="1135654" y="452477"/>
                </a:cubicBezTo>
                <a:cubicBezTo>
                  <a:pt x="1138532" y="446720"/>
                  <a:pt x="1146489" y="438525"/>
                  <a:pt x="1141760" y="434159"/>
                </a:cubicBezTo>
                <a:cubicBezTo>
                  <a:pt x="1116870" y="411183"/>
                  <a:pt x="1084773" y="397524"/>
                  <a:pt x="1056280" y="379206"/>
                </a:cubicBezTo>
                <a:cubicBezTo>
                  <a:pt x="1042909" y="370610"/>
                  <a:pt x="1035928" y="354782"/>
                  <a:pt x="1025752" y="342570"/>
                </a:cubicBezTo>
                <a:cubicBezTo>
                  <a:pt x="1023717" y="334429"/>
                  <a:pt x="1018100" y="326394"/>
                  <a:pt x="1019646" y="318146"/>
                </a:cubicBezTo>
                <a:cubicBezTo>
                  <a:pt x="1024390" y="292842"/>
                  <a:pt x="1037179" y="269681"/>
                  <a:pt x="1044069" y="244875"/>
                </a:cubicBezTo>
                <a:cubicBezTo>
                  <a:pt x="1047382" y="232946"/>
                  <a:pt x="1048140" y="220451"/>
                  <a:pt x="1050175" y="208239"/>
                </a:cubicBezTo>
                <a:cubicBezTo>
                  <a:pt x="1024202" y="117334"/>
                  <a:pt x="1062052" y="214012"/>
                  <a:pt x="970801" y="122756"/>
                </a:cubicBezTo>
                <a:cubicBezTo>
                  <a:pt x="961699" y="113654"/>
                  <a:pt x="958590" y="86120"/>
                  <a:pt x="958590" y="86120"/>
                </a:cubicBezTo>
                <a:cubicBezTo>
                  <a:pt x="962660" y="65767"/>
                  <a:pt x="966452" y="45356"/>
                  <a:pt x="970801" y="25060"/>
                </a:cubicBezTo>
                <a:cubicBezTo>
                  <a:pt x="972559" y="16855"/>
                  <a:pt x="968946" y="3291"/>
                  <a:pt x="976907" y="637"/>
                </a:cubicBezTo>
                <a:cubicBezTo>
                  <a:pt x="987304" y="-2829"/>
                  <a:pt x="997259" y="8778"/>
                  <a:pt x="1007435" y="12848"/>
                </a:cubicBezTo>
                <a:lnTo>
                  <a:pt x="885322" y="116650"/>
                </a:lnTo>
                <a:cubicBezTo>
                  <a:pt x="861024" y="137152"/>
                  <a:pt x="834534" y="155228"/>
                  <a:pt x="812054" y="177709"/>
                </a:cubicBezTo>
                <a:lnTo>
                  <a:pt x="744891" y="244875"/>
                </a:lnTo>
                <a:cubicBezTo>
                  <a:pt x="742590" y="249477"/>
                  <a:pt x="695658" y="327256"/>
                  <a:pt x="708257" y="348676"/>
                </a:cubicBezTo>
                <a:cubicBezTo>
                  <a:pt x="746767" y="414146"/>
                  <a:pt x="798938" y="420811"/>
                  <a:pt x="867005" y="428053"/>
                </a:cubicBezTo>
                <a:cubicBezTo>
                  <a:pt x="931893" y="434956"/>
                  <a:pt x="997259" y="436194"/>
                  <a:pt x="1062386" y="440265"/>
                </a:cubicBezTo>
                <a:cubicBezTo>
                  <a:pt x="937774" y="518970"/>
                  <a:pt x="973819" y="476946"/>
                  <a:pt x="928061" y="537960"/>
                </a:cubicBezTo>
                <a:cubicBezTo>
                  <a:pt x="930096" y="544066"/>
                  <a:pt x="929087" y="552326"/>
                  <a:pt x="934167" y="556278"/>
                </a:cubicBezTo>
                <a:cubicBezTo>
                  <a:pt x="981893" y="593400"/>
                  <a:pt x="1019154" y="582961"/>
                  <a:pt x="1080703" y="586808"/>
                </a:cubicBezTo>
                <a:cubicBezTo>
                  <a:pt x="1096985" y="590879"/>
                  <a:pt x="1114537" y="591514"/>
                  <a:pt x="1129548" y="599020"/>
                </a:cubicBezTo>
                <a:cubicBezTo>
                  <a:pt x="1136112" y="602302"/>
                  <a:pt x="1142490" y="610036"/>
                  <a:pt x="1141760" y="617338"/>
                </a:cubicBezTo>
                <a:cubicBezTo>
                  <a:pt x="1137428" y="660661"/>
                  <a:pt x="1094765" y="689701"/>
                  <a:pt x="1062386" y="708927"/>
                </a:cubicBezTo>
                <a:cubicBezTo>
                  <a:pt x="855719" y="831641"/>
                  <a:pt x="984974" y="728662"/>
                  <a:pt x="891427" y="806622"/>
                </a:cubicBezTo>
                <a:cubicBezTo>
                  <a:pt x="889392" y="812728"/>
                  <a:pt x="885322" y="818504"/>
                  <a:pt x="885322" y="824940"/>
                </a:cubicBezTo>
                <a:cubicBezTo>
                  <a:pt x="885322" y="854979"/>
                  <a:pt x="910078" y="846867"/>
                  <a:pt x="934167" y="855470"/>
                </a:cubicBezTo>
                <a:cubicBezTo>
                  <a:pt x="972235" y="869066"/>
                  <a:pt x="969416" y="868793"/>
                  <a:pt x="995224" y="885999"/>
                </a:cubicBezTo>
                <a:cubicBezTo>
                  <a:pt x="989118" y="900246"/>
                  <a:pt x="989095" y="919164"/>
                  <a:pt x="976907" y="928741"/>
                </a:cubicBezTo>
                <a:cubicBezTo>
                  <a:pt x="958176" y="943459"/>
                  <a:pt x="932343" y="945632"/>
                  <a:pt x="909744" y="953165"/>
                </a:cubicBezTo>
                <a:lnTo>
                  <a:pt x="683835" y="1026436"/>
                </a:lnTo>
                <a:cubicBezTo>
                  <a:pt x="661236" y="1033969"/>
                  <a:pt x="616672" y="1050860"/>
                  <a:pt x="616672" y="1050860"/>
                </a:cubicBezTo>
                <a:cubicBezTo>
                  <a:pt x="579986" y="1087548"/>
                  <a:pt x="555732" y="1094132"/>
                  <a:pt x="653306" y="1099708"/>
                </a:cubicBezTo>
                <a:cubicBezTo>
                  <a:pt x="773206" y="1106560"/>
                  <a:pt x="893463" y="1103779"/>
                  <a:pt x="1013541" y="1105814"/>
                </a:cubicBezTo>
                <a:cubicBezTo>
                  <a:pt x="1041920" y="1112909"/>
                  <a:pt x="1061054" y="1110276"/>
                  <a:pt x="1007435" y="1142449"/>
                </a:cubicBezTo>
                <a:cubicBezTo>
                  <a:pt x="979212" y="1159383"/>
                  <a:pt x="866897" y="1191712"/>
                  <a:pt x="848688" y="1197403"/>
                </a:cubicBezTo>
                <a:cubicBezTo>
                  <a:pt x="842582" y="1205544"/>
                  <a:pt x="833167" y="1212042"/>
                  <a:pt x="830371" y="1221827"/>
                </a:cubicBezTo>
                <a:cubicBezTo>
                  <a:pt x="824986" y="1240675"/>
                  <a:pt x="843894" y="1243686"/>
                  <a:pt x="854793" y="1246250"/>
                </a:cubicBezTo>
                <a:cubicBezTo>
                  <a:pt x="952997" y="1269357"/>
                  <a:pt x="936844" y="1264165"/>
                  <a:pt x="1044069" y="1276780"/>
                </a:cubicBezTo>
                <a:cubicBezTo>
                  <a:pt x="1060351" y="1280851"/>
                  <a:pt x="1082611" y="1275744"/>
                  <a:pt x="1092914" y="1288992"/>
                </a:cubicBezTo>
                <a:cubicBezTo>
                  <a:pt x="1101750" y="1300353"/>
                  <a:pt x="1095884" y="1320564"/>
                  <a:pt x="1086809" y="1331734"/>
                </a:cubicBezTo>
                <a:cubicBezTo>
                  <a:pt x="1067558" y="1355428"/>
                  <a:pt x="1039387" y="1370440"/>
                  <a:pt x="1013541" y="1386687"/>
                </a:cubicBezTo>
                <a:cubicBezTo>
                  <a:pt x="707402" y="1579126"/>
                  <a:pt x="1046250" y="1354513"/>
                  <a:pt x="714363" y="1533230"/>
                </a:cubicBezTo>
                <a:cubicBezTo>
                  <a:pt x="684972" y="1549056"/>
                  <a:pt x="661447" y="1573937"/>
                  <a:pt x="634989" y="1594290"/>
                </a:cubicBezTo>
                <a:cubicBezTo>
                  <a:pt x="624055" y="1627093"/>
                  <a:pt x="605690" y="1654744"/>
                  <a:pt x="647201" y="1685879"/>
                </a:cubicBezTo>
                <a:cubicBezTo>
                  <a:pt x="675023" y="1706747"/>
                  <a:pt x="744891" y="1722515"/>
                  <a:pt x="744891" y="1722515"/>
                </a:cubicBezTo>
                <a:cubicBezTo>
                  <a:pt x="746926" y="1732691"/>
                  <a:pt x="757368" y="1744852"/>
                  <a:pt x="750997" y="1753044"/>
                </a:cubicBezTo>
                <a:cubicBezTo>
                  <a:pt x="739821" y="1767413"/>
                  <a:pt x="719812" y="1773053"/>
                  <a:pt x="702152" y="1777468"/>
                </a:cubicBezTo>
                <a:cubicBezTo>
                  <a:pt x="654112" y="1789479"/>
                  <a:pt x="604619" y="1794764"/>
                  <a:pt x="555616" y="1801892"/>
                </a:cubicBezTo>
                <a:cubicBezTo>
                  <a:pt x="350934" y="1831666"/>
                  <a:pt x="399014" y="1825059"/>
                  <a:pt x="207593" y="1832422"/>
                </a:cubicBezTo>
                <a:cubicBezTo>
                  <a:pt x="169149" y="1839631"/>
                  <a:pt x="108750" y="1847828"/>
                  <a:pt x="67162" y="1862951"/>
                </a:cubicBezTo>
                <a:cubicBezTo>
                  <a:pt x="58608" y="1866061"/>
                  <a:pt x="50881" y="1871092"/>
                  <a:pt x="42740" y="1875163"/>
                </a:cubicBezTo>
                <a:cubicBezTo>
                  <a:pt x="40705" y="1881269"/>
                  <a:pt x="41185" y="1888930"/>
                  <a:pt x="36634" y="1893481"/>
                </a:cubicBezTo>
                <a:cubicBezTo>
                  <a:pt x="26256" y="1903859"/>
                  <a:pt x="0" y="1917905"/>
                  <a:pt x="0" y="1917905"/>
                </a:cubicBezTo>
                <a:cubicBezTo>
                  <a:pt x="22387" y="1928082"/>
                  <a:pt x="43305" y="1942470"/>
                  <a:pt x="67162" y="1948435"/>
                </a:cubicBezTo>
                <a:cubicBezTo>
                  <a:pt x="92906" y="1954871"/>
                  <a:pt x="120017" y="1953594"/>
                  <a:pt x="146536" y="1954541"/>
                </a:cubicBezTo>
                <a:cubicBezTo>
                  <a:pt x="234019" y="1957666"/>
                  <a:pt x="321565" y="1958612"/>
                  <a:pt x="409080" y="1960647"/>
                </a:cubicBezTo>
                <a:cubicBezTo>
                  <a:pt x="355727" y="1992660"/>
                  <a:pt x="350186" y="1986198"/>
                  <a:pt x="476242" y="2003388"/>
                </a:cubicBezTo>
                <a:cubicBezTo>
                  <a:pt x="532850" y="2011107"/>
                  <a:pt x="590215" y="2011529"/>
                  <a:pt x="647201" y="2015600"/>
                </a:cubicBezTo>
                <a:cubicBezTo>
                  <a:pt x="773385" y="2013565"/>
                  <a:pt x="899657" y="2004347"/>
                  <a:pt x="1025752" y="2009494"/>
                </a:cubicBezTo>
                <a:cubicBezTo>
                  <a:pt x="1052883" y="2010601"/>
                  <a:pt x="973238" y="2023832"/>
                  <a:pt x="946378" y="2027812"/>
                </a:cubicBezTo>
                <a:cubicBezTo>
                  <a:pt x="918121" y="2031998"/>
                  <a:pt x="889392" y="2031883"/>
                  <a:pt x="860899" y="2033918"/>
                </a:cubicBezTo>
                <a:cubicBezTo>
                  <a:pt x="852758" y="2035953"/>
                  <a:pt x="828087" y="2040219"/>
                  <a:pt x="836476" y="2040024"/>
                </a:cubicBezTo>
                <a:cubicBezTo>
                  <a:pt x="1019698" y="2035763"/>
                  <a:pt x="1202871" y="2029273"/>
                  <a:pt x="1385986" y="2021706"/>
                </a:cubicBezTo>
                <a:cubicBezTo>
                  <a:pt x="1449155" y="2019096"/>
                  <a:pt x="1512144" y="2013136"/>
                  <a:pt x="1575262" y="2009494"/>
                </a:cubicBezTo>
                <a:cubicBezTo>
                  <a:pt x="1617979" y="2007029"/>
                  <a:pt x="1660741" y="2005423"/>
                  <a:pt x="1703481" y="2003388"/>
                </a:cubicBezTo>
                <a:cubicBezTo>
                  <a:pt x="1764685" y="1978906"/>
                  <a:pt x="1705857" y="2000843"/>
                  <a:pt x="1758432" y="1985070"/>
                </a:cubicBezTo>
                <a:cubicBezTo>
                  <a:pt x="1770761" y="1981371"/>
                  <a:pt x="1782369" y="1974975"/>
                  <a:pt x="1795066" y="1972859"/>
                </a:cubicBezTo>
                <a:lnTo>
                  <a:pt x="1831700" y="1966753"/>
                </a:lnTo>
                <a:cubicBezTo>
                  <a:pt x="1839841" y="1962682"/>
                  <a:pt x="1852743" y="1962992"/>
                  <a:pt x="1856123" y="1954541"/>
                </a:cubicBezTo>
                <a:cubicBezTo>
                  <a:pt x="1858848" y="1947728"/>
                  <a:pt x="1848610" y="1941861"/>
                  <a:pt x="1843912" y="1936223"/>
                </a:cubicBezTo>
                <a:cubicBezTo>
                  <a:pt x="1838384" y="1929589"/>
                  <a:pt x="1831281" y="1924404"/>
                  <a:pt x="1825595" y="1917905"/>
                </a:cubicBezTo>
                <a:cubicBezTo>
                  <a:pt x="1817013" y="1908097"/>
                  <a:pt x="1809938" y="1897018"/>
                  <a:pt x="1801172" y="1887375"/>
                </a:cubicBezTo>
                <a:cubicBezTo>
                  <a:pt x="1789555" y="1874596"/>
                  <a:pt x="1776207" y="1863471"/>
                  <a:pt x="1764538" y="1850740"/>
                </a:cubicBezTo>
                <a:cubicBezTo>
                  <a:pt x="1753797" y="1839022"/>
                  <a:pt x="1745250" y="1825345"/>
                  <a:pt x="1734010" y="1814104"/>
                </a:cubicBezTo>
                <a:cubicBezTo>
                  <a:pt x="1671604" y="1751694"/>
                  <a:pt x="1717989" y="1815334"/>
                  <a:pt x="1679059" y="1753044"/>
                </a:cubicBezTo>
                <a:cubicBezTo>
                  <a:pt x="1665718" y="1731698"/>
                  <a:pt x="1666847" y="1742435"/>
                  <a:pt x="1666847" y="1728621"/>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flipV="1">
            <a:off x="4273967" y="2167613"/>
            <a:ext cx="2039293" cy="445734"/>
          </a:xfrm>
          <a:prstGeom prst="straightConnector1">
            <a:avLst/>
          </a:prstGeom>
          <a:ln>
            <a:solidFill>
              <a:srgbClr val="FF66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97331" y="4289105"/>
            <a:ext cx="521785" cy="369332"/>
          </a:xfrm>
          <a:prstGeom prst="rect">
            <a:avLst/>
          </a:prstGeom>
          <a:noFill/>
        </p:spPr>
        <p:txBody>
          <a:bodyPr wrap="none" rtlCol="0">
            <a:spAutoFit/>
          </a:bodyPr>
          <a:lstStyle/>
          <a:p>
            <a:r>
              <a:rPr lang="en-US" dirty="0" smtClean="0"/>
              <a:t>? x</a:t>
            </a:r>
            <a:r>
              <a:rPr lang="en-US" baseline="-25000" dirty="0"/>
              <a:t>2</a:t>
            </a:r>
          </a:p>
        </p:txBody>
      </p:sp>
      <p:sp>
        <p:nvSpPr>
          <p:cNvPr id="5" name="Freeform 4"/>
          <p:cNvSpPr/>
          <p:nvPr/>
        </p:nvSpPr>
        <p:spPr>
          <a:xfrm>
            <a:off x="2301837" y="3681886"/>
            <a:ext cx="293072" cy="79379"/>
          </a:xfrm>
          <a:custGeom>
            <a:avLst/>
            <a:gdLst>
              <a:gd name="connsiteX0" fmla="*/ 30528 w 293072"/>
              <a:gd name="connsiteY0" fmla="*/ 12214 h 79379"/>
              <a:gd name="connsiteX1" fmla="*/ 73268 w 293072"/>
              <a:gd name="connsiteY1" fmla="*/ 36638 h 79379"/>
              <a:gd name="connsiteX2" fmla="*/ 79373 w 293072"/>
              <a:gd name="connsiteY2" fmla="*/ 18320 h 79379"/>
              <a:gd name="connsiteX3" fmla="*/ 109902 w 293072"/>
              <a:gd name="connsiteY3" fmla="*/ 24426 h 79379"/>
              <a:gd name="connsiteX4" fmla="*/ 152641 w 293072"/>
              <a:gd name="connsiteY4" fmla="*/ 24426 h 79379"/>
              <a:gd name="connsiteX5" fmla="*/ 170958 w 293072"/>
              <a:gd name="connsiteY5" fmla="*/ 18320 h 79379"/>
              <a:gd name="connsiteX6" fmla="*/ 201487 w 293072"/>
              <a:gd name="connsiteY6" fmla="*/ 12214 h 79379"/>
              <a:gd name="connsiteX7" fmla="*/ 207592 w 293072"/>
              <a:gd name="connsiteY7" fmla="*/ 48850 h 79379"/>
              <a:gd name="connsiteX8" fmla="*/ 225909 w 293072"/>
              <a:gd name="connsiteY8" fmla="*/ 42744 h 79379"/>
              <a:gd name="connsiteX9" fmla="*/ 244226 w 293072"/>
              <a:gd name="connsiteY9" fmla="*/ 30532 h 79379"/>
              <a:gd name="connsiteX10" fmla="*/ 256438 w 293072"/>
              <a:gd name="connsiteY10" fmla="*/ 54956 h 79379"/>
              <a:gd name="connsiteX11" fmla="*/ 262543 w 293072"/>
              <a:gd name="connsiteY11" fmla="*/ 73274 h 79379"/>
              <a:gd name="connsiteX12" fmla="*/ 274755 w 293072"/>
              <a:gd name="connsiteY12" fmla="*/ 54956 h 79379"/>
              <a:gd name="connsiteX13" fmla="*/ 250332 w 293072"/>
              <a:gd name="connsiteY13" fmla="*/ 67168 h 79379"/>
              <a:gd name="connsiteX14" fmla="*/ 170958 w 293072"/>
              <a:gd name="connsiteY14" fmla="*/ 79379 h 79379"/>
              <a:gd name="connsiteX15" fmla="*/ 73268 w 293072"/>
              <a:gd name="connsiteY15" fmla="*/ 73274 h 79379"/>
              <a:gd name="connsiteX16" fmla="*/ 54951 w 293072"/>
              <a:gd name="connsiteY16" fmla="*/ 67168 h 79379"/>
              <a:gd name="connsiteX17" fmla="*/ 0 w 293072"/>
              <a:gd name="connsiteY17" fmla="*/ 61062 h 79379"/>
              <a:gd name="connsiteX18" fmla="*/ 103796 w 293072"/>
              <a:gd name="connsiteY18" fmla="*/ 54956 h 79379"/>
              <a:gd name="connsiteX19" fmla="*/ 146536 w 293072"/>
              <a:gd name="connsiteY19" fmla="*/ 36638 h 79379"/>
              <a:gd name="connsiteX20" fmla="*/ 164853 w 293072"/>
              <a:gd name="connsiteY20" fmla="*/ 30532 h 79379"/>
              <a:gd name="connsiteX21" fmla="*/ 128219 w 293072"/>
              <a:gd name="connsiteY21" fmla="*/ 24426 h 79379"/>
              <a:gd name="connsiteX22" fmla="*/ 164853 w 293072"/>
              <a:gd name="connsiteY22" fmla="*/ 18320 h 79379"/>
              <a:gd name="connsiteX23" fmla="*/ 146536 w 293072"/>
              <a:gd name="connsiteY23" fmla="*/ 30532 h 79379"/>
              <a:gd name="connsiteX24" fmla="*/ 122113 w 293072"/>
              <a:gd name="connsiteY24" fmla="*/ 36638 h 79379"/>
              <a:gd name="connsiteX25" fmla="*/ 164853 w 293072"/>
              <a:gd name="connsiteY25" fmla="*/ 42744 h 79379"/>
              <a:gd name="connsiteX26" fmla="*/ 189275 w 293072"/>
              <a:gd name="connsiteY26" fmla="*/ 36638 h 79379"/>
              <a:gd name="connsiteX27" fmla="*/ 213698 w 293072"/>
              <a:gd name="connsiteY27" fmla="*/ 24426 h 79379"/>
              <a:gd name="connsiteX28" fmla="*/ 170958 w 293072"/>
              <a:gd name="connsiteY28" fmla="*/ 36638 h 79379"/>
              <a:gd name="connsiteX29" fmla="*/ 189275 w 293072"/>
              <a:gd name="connsiteY29" fmla="*/ 42744 h 79379"/>
              <a:gd name="connsiteX30" fmla="*/ 201487 w 293072"/>
              <a:gd name="connsiteY30" fmla="*/ 54956 h 79379"/>
              <a:gd name="connsiteX31" fmla="*/ 244226 w 293072"/>
              <a:gd name="connsiteY31" fmla="*/ 36638 h 79379"/>
              <a:gd name="connsiteX32" fmla="*/ 262543 w 293072"/>
              <a:gd name="connsiteY32" fmla="*/ 42744 h 79379"/>
              <a:gd name="connsiteX33" fmla="*/ 293072 w 293072"/>
              <a:gd name="connsiteY33" fmla="*/ 36638 h 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3072" h="79379">
                <a:moveTo>
                  <a:pt x="30528" y="12214"/>
                </a:moveTo>
                <a:cubicBezTo>
                  <a:pt x="40563" y="24759"/>
                  <a:pt x="51678" y="58229"/>
                  <a:pt x="73268" y="36638"/>
                </a:cubicBezTo>
                <a:cubicBezTo>
                  <a:pt x="77819" y="32087"/>
                  <a:pt x="77338" y="24426"/>
                  <a:pt x="79373" y="18320"/>
                </a:cubicBezTo>
                <a:cubicBezTo>
                  <a:pt x="89549" y="20355"/>
                  <a:pt x="99524" y="24426"/>
                  <a:pt x="109902" y="24426"/>
                </a:cubicBezTo>
                <a:cubicBezTo>
                  <a:pt x="163568" y="24426"/>
                  <a:pt x="108723" y="9786"/>
                  <a:pt x="152641" y="24426"/>
                </a:cubicBezTo>
                <a:cubicBezTo>
                  <a:pt x="158747" y="22391"/>
                  <a:pt x="165603" y="21890"/>
                  <a:pt x="170958" y="18320"/>
                </a:cubicBezTo>
                <a:cubicBezTo>
                  <a:pt x="197823" y="409"/>
                  <a:pt x="180184" y="-9089"/>
                  <a:pt x="201487" y="12214"/>
                </a:cubicBezTo>
                <a:cubicBezTo>
                  <a:pt x="203522" y="24426"/>
                  <a:pt x="199858" y="39182"/>
                  <a:pt x="207592" y="48850"/>
                </a:cubicBezTo>
                <a:cubicBezTo>
                  <a:pt x="211612" y="53876"/>
                  <a:pt x="220153" y="45622"/>
                  <a:pt x="225909" y="42744"/>
                </a:cubicBezTo>
                <a:cubicBezTo>
                  <a:pt x="232472" y="39462"/>
                  <a:pt x="238120" y="34603"/>
                  <a:pt x="244226" y="30532"/>
                </a:cubicBezTo>
                <a:cubicBezTo>
                  <a:pt x="248297" y="38673"/>
                  <a:pt x="252853" y="46590"/>
                  <a:pt x="256438" y="54956"/>
                </a:cubicBezTo>
                <a:cubicBezTo>
                  <a:pt x="258973" y="60872"/>
                  <a:pt x="256107" y="73274"/>
                  <a:pt x="262543" y="73274"/>
                </a:cubicBezTo>
                <a:cubicBezTo>
                  <a:pt x="269881" y="73274"/>
                  <a:pt x="281319" y="58238"/>
                  <a:pt x="274755" y="54956"/>
                </a:cubicBezTo>
                <a:cubicBezTo>
                  <a:pt x="266614" y="50885"/>
                  <a:pt x="259050" y="64552"/>
                  <a:pt x="250332" y="67168"/>
                </a:cubicBezTo>
                <a:cubicBezTo>
                  <a:pt x="242624" y="69481"/>
                  <a:pt x="175826" y="78684"/>
                  <a:pt x="170958" y="79379"/>
                </a:cubicBezTo>
                <a:cubicBezTo>
                  <a:pt x="138395" y="77344"/>
                  <a:pt x="105716" y="76689"/>
                  <a:pt x="73268" y="73274"/>
                </a:cubicBezTo>
                <a:cubicBezTo>
                  <a:pt x="66867" y="72600"/>
                  <a:pt x="61299" y="68226"/>
                  <a:pt x="54951" y="67168"/>
                </a:cubicBezTo>
                <a:cubicBezTo>
                  <a:pt x="36772" y="64138"/>
                  <a:pt x="18317" y="63097"/>
                  <a:pt x="0" y="61062"/>
                </a:cubicBezTo>
                <a:cubicBezTo>
                  <a:pt x="34599" y="59027"/>
                  <a:pt x="69609" y="60654"/>
                  <a:pt x="103796" y="54956"/>
                </a:cubicBezTo>
                <a:cubicBezTo>
                  <a:pt x="119085" y="52408"/>
                  <a:pt x="132145" y="42395"/>
                  <a:pt x="146536" y="36638"/>
                </a:cubicBezTo>
                <a:cubicBezTo>
                  <a:pt x="152512" y="34248"/>
                  <a:pt x="158747" y="32567"/>
                  <a:pt x="164853" y="30532"/>
                </a:cubicBezTo>
                <a:lnTo>
                  <a:pt x="128219" y="24426"/>
                </a:lnTo>
                <a:cubicBezTo>
                  <a:pt x="128219" y="12046"/>
                  <a:pt x="153109" y="14405"/>
                  <a:pt x="164853" y="18320"/>
                </a:cubicBezTo>
                <a:cubicBezTo>
                  <a:pt x="171815" y="20641"/>
                  <a:pt x="153281" y="27641"/>
                  <a:pt x="146536" y="30532"/>
                </a:cubicBezTo>
                <a:cubicBezTo>
                  <a:pt x="138823" y="33838"/>
                  <a:pt x="130254" y="34603"/>
                  <a:pt x="122113" y="36638"/>
                </a:cubicBezTo>
                <a:cubicBezTo>
                  <a:pt x="136360" y="38673"/>
                  <a:pt x="150462" y="42744"/>
                  <a:pt x="164853" y="42744"/>
                </a:cubicBezTo>
                <a:cubicBezTo>
                  <a:pt x="173244" y="42744"/>
                  <a:pt x="181418" y="39585"/>
                  <a:pt x="189275" y="36638"/>
                </a:cubicBezTo>
                <a:cubicBezTo>
                  <a:pt x="197797" y="33442"/>
                  <a:pt x="222800" y="24426"/>
                  <a:pt x="213698" y="24426"/>
                </a:cubicBezTo>
                <a:cubicBezTo>
                  <a:pt x="198881" y="24426"/>
                  <a:pt x="185205" y="32567"/>
                  <a:pt x="170958" y="36638"/>
                </a:cubicBezTo>
                <a:cubicBezTo>
                  <a:pt x="177064" y="38673"/>
                  <a:pt x="183756" y="39433"/>
                  <a:pt x="189275" y="42744"/>
                </a:cubicBezTo>
                <a:cubicBezTo>
                  <a:pt x="194211" y="45706"/>
                  <a:pt x="195842" y="53827"/>
                  <a:pt x="201487" y="54956"/>
                </a:cubicBezTo>
                <a:cubicBezTo>
                  <a:pt x="207904" y="56240"/>
                  <a:pt x="243087" y="37208"/>
                  <a:pt x="244226" y="36638"/>
                </a:cubicBezTo>
                <a:cubicBezTo>
                  <a:pt x="250332" y="38673"/>
                  <a:pt x="256107" y="42744"/>
                  <a:pt x="262543" y="42744"/>
                </a:cubicBezTo>
                <a:cubicBezTo>
                  <a:pt x="272921" y="42744"/>
                  <a:pt x="293072" y="36638"/>
                  <a:pt x="293072" y="36638"/>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458225" y="3681886"/>
            <a:ext cx="293072" cy="79379"/>
          </a:xfrm>
          <a:custGeom>
            <a:avLst/>
            <a:gdLst>
              <a:gd name="connsiteX0" fmla="*/ 30528 w 293072"/>
              <a:gd name="connsiteY0" fmla="*/ 12214 h 79379"/>
              <a:gd name="connsiteX1" fmla="*/ 73268 w 293072"/>
              <a:gd name="connsiteY1" fmla="*/ 36638 h 79379"/>
              <a:gd name="connsiteX2" fmla="*/ 79373 w 293072"/>
              <a:gd name="connsiteY2" fmla="*/ 18320 h 79379"/>
              <a:gd name="connsiteX3" fmla="*/ 109902 w 293072"/>
              <a:gd name="connsiteY3" fmla="*/ 24426 h 79379"/>
              <a:gd name="connsiteX4" fmla="*/ 152641 w 293072"/>
              <a:gd name="connsiteY4" fmla="*/ 24426 h 79379"/>
              <a:gd name="connsiteX5" fmla="*/ 170958 w 293072"/>
              <a:gd name="connsiteY5" fmla="*/ 18320 h 79379"/>
              <a:gd name="connsiteX6" fmla="*/ 201487 w 293072"/>
              <a:gd name="connsiteY6" fmla="*/ 12214 h 79379"/>
              <a:gd name="connsiteX7" fmla="*/ 207592 w 293072"/>
              <a:gd name="connsiteY7" fmla="*/ 48850 h 79379"/>
              <a:gd name="connsiteX8" fmla="*/ 225909 w 293072"/>
              <a:gd name="connsiteY8" fmla="*/ 42744 h 79379"/>
              <a:gd name="connsiteX9" fmla="*/ 244226 w 293072"/>
              <a:gd name="connsiteY9" fmla="*/ 30532 h 79379"/>
              <a:gd name="connsiteX10" fmla="*/ 256438 w 293072"/>
              <a:gd name="connsiteY10" fmla="*/ 54956 h 79379"/>
              <a:gd name="connsiteX11" fmla="*/ 262543 w 293072"/>
              <a:gd name="connsiteY11" fmla="*/ 73274 h 79379"/>
              <a:gd name="connsiteX12" fmla="*/ 274755 w 293072"/>
              <a:gd name="connsiteY12" fmla="*/ 54956 h 79379"/>
              <a:gd name="connsiteX13" fmla="*/ 250332 w 293072"/>
              <a:gd name="connsiteY13" fmla="*/ 67168 h 79379"/>
              <a:gd name="connsiteX14" fmla="*/ 170958 w 293072"/>
              <a:gd name="connsiteY14" fmla="*/ 79379 h 79379"/>
              <a:gd name="connsiteX15" fmla="*/ 73268 w 293072"/>
              <a:gd name="connsiteY15" fmla="*/ 73274 h 79379"/>
              <a:gd name="connsiteX16" fmla="*/ 54951 w 293072"/>
              <a:gd name="connsiteY16" fmla="*/ 67168 h 79379"/>
              <a:gd name="connsiteX17" fmla="*/ 0 w 293072"/>
              <a:gd name="connsiteY17" fmla="*/ 61062 h 79379"/>
              <a:gd name="connsiteX18" fmla="*/ 103796 w 293072"/>
              <a:gd name="connsiteY18" fmla="*/ 54956 h 79379"/>
              <a:gd name="connsiteX19" fmla="*/ 146536 w 293072"/>
              <a:gd name="connsiteY19" fmla="*/ 36638 h 79379"/>
              <a:gd name="connsiteX20" fmla="*/ 164853 w 293072"/>
              <a:gd name="connsiteY20" fmla="*/ 30532 h 79379"/>
              <a:gd name="connsiteX21" fmla="*/ 128219 w 293072"/>
              <a:gd name="connsiteY21" fmla="*/ 24426 h 79379"/>
              <a:gd name="connsiteX22" fmla="*/ 164853 w 293072"/>
              <a:gd name="connsiteY22" fmla="*/ 18320 h 79379"/>
              <a:gd name="connsiteX23" fmla="*/ 146536 w 293072"/>
              <a:gd name="connsiteY23" fmla="*/ 30532 h 79379"/>
              <a:gd name="connsiteX24" fmla="*/ 122113 w 293072"/>
              <a:gd name="connsiteY24" fmla="*/ 36638 h 79379"/>
              <a:gd name="connsiteX25" fmla="*/ 164853 w 293072"/>
              <a:gd name="connsiteY25" fmla="*/ 42744 h 79379"/>
              <a:gd name="connsiteX26" fmla="*/ 189275 w 293072"/>
              <a:gd name="connsiteY26" fmla="*/ 36638 h 79379"/>
              <a:gd name="connsiteX27" fmla="*/ 213698 w 293072"/>
              <a:gd name="connsiteY27" fmla="*/ 24426 h 79379"/>
              <a:gd name="connsiteX28" fmla="*/ 170958 w 293072"/>
              <a:gd name="connsiteY28" fmla="*/ 36638 h 79379"/>
              <a:gd name="connsiteX29" fmla="*/ 189275 w 293072"/>
              <a:gd name="connsiteY29" fmla="*/ 42744 h 79379"/>
              <a:gd name="connsiteX30" fmla="*/ 201487 w 293072"/>
              <a:gd name="connsiteY30" fmla="*/ 54956 h 79379"/>
              <a:gd name="connsiteX31" fmla="*/ 244226 w 293072"/>
              <a:gd name="connsiteY31" fmla="*/ 36638 h 79379"/>
              <a:gd name="connsiteX32" fmla="*/ 262543 w 293072"/>
              <a:gd name="connsiteY32" fmla="*/ 42744 h 79379"/>
              <a:gd name="connsiteX33" fmla="*/ 293072 w 293072"/>
              <a:gd name="connsiteY33" fmla="*/ 36638 h 7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3072" h="79379">
                <a:moveTo>
                  <a:pt x="30528" y="12214"/>
                </a:moveTo>
                <a:cubicBezTo>
                  <a:pt x="40563" y="24759"/>
                  <a:pt x="51678" y="58229"/>
                  <a:pt x="73268" y="36638"/>
                </a:cubicBezTo>
                <a:cubicBezTo>
                  <a:pt x="77819" y="32087"/>
                  <a:pt x="77338" y="24426"/>
                  <a:pt x="79373" y="18320"/>
                </a:cubicBezTo>
                <a:cubicBezTo>
                  <a:pt x="89549" y="20355"/>
                  <a:pt x="99524" y="24426"/>
                  <a:pt x="109902" y="24426"/>
                </a:cubicBezTo>
                <a:cubicBezTo>
                  <a:pt x="163568" y="24426"/>
                  <a:pt x="108723" y="9786"/>
                  <a:pt x="152641" y="24426"/>
                </a:cubicBezTo>
                <a:cubicBezTo>
                  <a:pt x="158747" y="22391"/>
                  <a:pt x="165603" y="21890"/>
                  <a:pt x="170958" y="18320"/>
                </a:cubicBezTo>
                <a:cubicBezTo>
                  <a:pt x="197823" y="409"/>
                  <a:pt x="180184" y="-9089"/>
                  <a:pt x="201487" y="12214"/>
                </a:cubicBezTo>
                <a:cubicBezTo>
                  <a:pt x="203522" y="24426"/>
                  <a:pt x="199858" y="39182"/>
                  <a:pt x="207592" y="48850"/>
                </a:cubicBezTo>
                <a:cubicBezTo>
                  <a:pt x="211612" y="53876"/>
                  <a:pt x="220153" y="45622"/>
                  <a:pt x="225909" y="42744"/>
                </a:cubicBezTo>
                <a:cubicBezTo>
                  <a:pt x="232472" y="39462"/>
                  <a:pt x="238120" y="34603"/>
                  <a:pt x="244226" y="30532"/>
                </a:cubicBezTo>
                <a:cubicBezTo>
                  <a:pt x="248297" y="38673"/>
                  <a:pt x="252853" y="46590"/>
                  <a:pt x="256438" y="54956"/>
                </a:cubicBezTo>
                <a:cubicBezTo>
                  <a:pt x="258973" y="60872"/>
                  <a:pt x="256107" y="73274"/>
                  <a:pt x="262543" y="73274"/>
                </a:cubicBezTo>
                <a:cubicBezTo>
                  <a:pt x="269881" y="73274"/>
                  <a:pt x="281319" y="58238"/>
                  <a:pt x="274755" y="54956"/>
                </a:cubicBezTo>
                <a:cubicBezTo>
                  <a:pt x="266614" y="50885"/>
                  <a:pt x="259050" y="64552"/>
                  <a:pt x="250332" y="67168"/>
                </a:cubicBezTo>
                <a:cubicBezTo>
                  <a:pt x="242624" y="69481"/>
                  <a:pt x="175826" y="78684"/>
                  <a:pt x="170958" y="79379"/>
                </a:cubicBezTo>
                <a:cubicBezTo>
                  <a:pt x="138395" y="77344"/>
                  <a:pt x="105716" y="76689"/>
                  <a:pt x="73268" y="73274"/>
                </a:cubicBezTo>
                <a:cubicBezTo>
                  <a:pt x="66867" y="72600"/>
                  <a:pt x="61299" y="68226"/>
                  <a:pt x="54951" y="67168"/>
                </a:cubicBezTo>
                <a:cubicBezTo>
                  <a:pt x="36772" y="64138"/>
                  <a:pt x="18317" y="63097"/>
                  <a:pt x="0" y="61062"/>
                </a:cubicBezTo>
                <a:cubicBezTo>
                  <a:pt x="34599" y="59027"/>
                  <a:pt x="69609" y="60654"/>
                  <a:pt x="103796" y="54956"/>
                </a:cubicBezTo>
                <a:cubicBezTo>
                  <a:pt x="119085" y="52408"/>
                  <a:pt x="132145" y="42395"/>
                  <a:pt x="146536" y="36638"/>
                </a:cubicBezTo>
                <a:cubicBezTo>
                  <a:pt x="152512" y="34248"/>
                  <a:pt x="158747" y="32567"/>
                  <a:pt x="164853" y="30532"/>
                </a:cubicBezTo>
                <a:lnTo>
                  <a:pt x="128219" y="24426"/>
                </a:lnTo>
                <a:cubicBezTo>
                  <a:pt x="128219" y="12046"/>
                  <a:pt x="153109" y="14405"/>
                  <a:pt x="164853" y="18320"/>
                </a:cubicBezTo>
                <a:cubicBezTo>
                  <a:pt x="171815" y="20641"/>
                  <a:pt x="153281" y="27641"/>
                  <a:pt x="146536" y="30532"/>
                </a:cubicBezTo>
                <a:cubicBezTo>
                  <a:pt x="138823" y="33838"/>
                  <a:pt x="130254" y="34603"/>
                  <a:pt x="122113" y="36638"/>
                </a:cubicBezTo>
                <a:cubicBezTo>
                  <a:pt x="136360" y="38673"/>
                  <a:pt x="150462" y="42744"/>
                  <a:pt x="164853" y="42744"/>
                </a:cubicBezTo>
                <a:cubicBezTo>
                  <a:pt x="173244" y="42744"/>
                  <a:pt x="181418" y="39585"/>
                  <a:pt x="189275" y="36638"/>
                </a:cubicBezTo>
                <a:cubicBezTo>
                  <a:pt x="197797" y="33442"/>
                  <a:pt x="222800" y="24426"/>
                  <a:pt x="213698" y="24426"/>
                </a:cubicBezTo>
                <a:cubicBezTo>
                  <a:pt x="198881" y="24426"/>
                  <a:pt x="185205" y="32567"/>
                  <a:pt x="170958" y="36638"/>
                </a:cubicBezTo>
                <a:cubicBezTo>
                  <a:pt x="177064" y="38673"/>
                  <a:pt x="183756" y="39433"/>
                  <a:pt x="189275" y="42744"/>
                </a:cubicBezTo>
                <a:cubicBezTo>
                  <a:pt x="194211" y="45706"/>
                  <a:pt x="195842" y="53827"/>
                  <a:pt x="201487" y="54956"/>
                </a:cubicBezTo>
                <a:cubicBezTo>
                  <a:pt x="207904" y="56240"/>
                  <a:pt x="243087" y="37208"/>
                  <a:pt x="244226" y="36638"/>
                </a:cubicBezTo>
                <a:cubicBezTo>
                  <a:pt x="250332" y="38673"/>
                  <a:pt x="256107" y="42744"/>
                  <a:pt x="262543" y="42744"/>
                </a:cubicBezTo>
                <a:cubicBezTo>
                  <a:pt x="272921" y="42744"/>
                  <a:pt x="293072" y="36638"/>
                  <a:pt x="293072" y="36638"/>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5751297" y="3315531"/>
            <a:ext cx="616914" cy="366355"/>
          </a:xfrm>
          <a:prstGeom prst="straightConnector1">
            <a:avLst/>
          </a:prstGeom>
          <a:ln>
            <a:solidFill>
              <a:srgbClr val="FF66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1575021" y="3489558"/>
            <a:ext cx="665759" cy="222866"/>
          </a:xfrm>
          <a:prstGeom prst="straightConnector1">
            <a:avLst/>
          </a:prstGeom>
          <a:ln>
            <a:solidFill>
              <a:srgbClr val="FF66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68211" y="2938233"/>
            <a:ext cx="2446083" cy="369332"/>
          </a:xfrm>
          <a:prstGeom prst="rect">
            <a:avLst/>
          </a:prstGeom>
          <a:noFill/>
        </p:spPr>
        <p:txBody>
          <a:bodyPr wrap="square" rtlCol="0">
            <a:spAutoFit/>
          </a:bodyPr>
          <a:lstStyle/>
          <a:p>
            <a:r>
              <a:rPr lang="en-US" dirty="0" smtClean="0"/>
              <a:t>This area is (1-0.95)/2</a:t>
            </a:r>
          </a:p>
        </p:txBody>
      </p:sp>
      <p:sp>
        <p:nvSpPr>
          <p:cNvPr id="19" name="TextBox 18"/>
          <p:cNvSpPr txBox="1"/>
          <p:nvPr/>
        </p:nvSpPr>
        <p:spPr>
          <a:xfrm>
            <a:off x="202290" y="3191380"/>
            <a:ext cx="1501191" cy="646331"/>
          </a:xfrm>
          <a:prstGeom prst="rect">
            <a:avLst/>
          </a:prstGeom>
          <a:noFill/>
        </p:spPr>
        <p:txBody>
          <a:bodyPr wrap="square" rtlCol="0">
            <a:spAutoFit/>
          </a:bodyPr>
          <a:lstStyle/>
          <a:p>
            <a:r>
              <a:rPr lang="en-US" dirty="0" smtClean="0"/>
              <a:t>This area is (1-0.95)/2</a:t>
            </a:r>
          </a:p>
        </p:txBody>
      </p:sp>
    </p:spTree>
    <p:extLst>
      <p:ext uri="{BB962C8B-B14F-4D97-AF65-F5344CB8AC3E}">
        <p14:creationId xmlns:p14="http://schemas.microsoft.com/office/powerpoint/2010/main" val="2747722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TotalTime>
  <Words>700</Words>
  <Application>Microsoft Macintosh PowerPoint</Application>
  <PresentationFormat>On-screen Show (16:9)</PresentationFormat>
  <Paragraphs>74</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Point Estimators &amp; Confidence Intervals</vt:lpstr>
      <vt:lpstr>Point estimators - mean and proportion</vt:lpstr>
      <vt:lpstr>Use CLT to define confidence intervals for point estimators</vt:lpstr>
      <vt:lpstr>Goal: Know how to calculate a confidence interval </vt:lpstr>
      <vt:lpstr>PowerPoint Presentation</vt:lpstr>
      <vt:lpstr>Remember: How to solve CLT-related problems</vt:lpstr>
      <vt:lpstr>PowerPoint Presentation</vt:lpstr>
      <vt:lpstr>PowerPoint Presentation</vt:lpstr>
      <vt:lpstr>PowerPoint Presentation</vt:lpstr>
      <vt:lpstr>Take-home message: Use sample standard deviation to estimate population standard deviation</vt:lpstr>
      <vt:lpstr>PowerPoint Presentation</vt:lpstr>
      <vt:lpstr>Practice - you solve it</vt:lpstr>
      <vt:lpstr>Practice - confidence interval for population mean - m</vt:lpstr>
      <vt:lpstr>Practice - you solve it</vt:lpstr>
      <vt:lpstr>Practice - You solve it</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Estimators &amp; Confidence Intervals</dc:title>
  <dc:creator>Ann Loraine</dc:creator>
  <cp:lastModifiedBy>Ann Loraine</cp:lastModifiedBy>
  <cp:revision>7</cp:revision>
  <dcterms:created xsi:type="dcterms:W3CDTF">2018-02-26T14:33:35Z</dcterms:created>
  <dcterms:modified xsi:type="dcterms:W3CDTF">2018-02-26T15:40:15Z</dcterms:modified>
</cp:coreProperties>
</file>