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8" r:id="rId4"/>
    <p:sldId id="259" r:id="rId5"/>
    <p:sldId id="264" r:id="rId6"/>
    <p:sldId id="267" r:id="rId7"/>
    <p:sldId id="257" r:id="rId8"/>
    <p:sldId id="265" r:id="rId9"/>
    <p:sldId id="266" r:id="rId10"/>
    <p:sldId id="268" r:id="rId11"/>
    <p:sldId id="263" r:id="rId12"/>
    <p:sldId id="261" r:id="rId13"/>
    <p:sldId id="26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2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8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1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1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96E6-509E-C84F-99D0-0E38F897DE9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AD7C-A318-6742-B109-4B0CBD97E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groups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for </a:t>
            </a:r>
            <a:r>
              <a:rPr lang="en-US" dirty="0" err="1" smtClean="0"/>
              <a:t>ProbStat</a:t>
            </a:r>
            <a:r>
              <a:rPr lang="en-US" dirty="0" smtClean="0"/>
              <a:t> Inference II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Pick an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 (significance 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Whatever value you select should fit the power of the study and your expectations.</a:t>
            </a:r>
          </a:p>
          <a:p>
            <a:r>
              <a:rPr lang="en-US" dirty="0" smtClean="0"/>
              <a:t>If you're not sure, 0.05 is a good default. </a:t>
            </a:r>
          </a:p>
        </p:txBody>
      </p:sp>
    </p:spTree>
    <p:extLst>
      <p:ext uri="{BB962C8B-B14F-4D97-AF65-F5344CB8AC3E}">
        <p14:creationId xmlns:p14="http://schemas.microsoft.com/office/powerpoint/2010/main" val="23905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Download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</a:p>
          <a:p>
            <a:pPr lvl="1"/>
            <a:r>
              <a:rPr lang="en-US" dirty="0" smtClean="0"/>
              <a:t>Inference: Relationships C→Q &gt; Two Independent Samples &gt; Statistics Package Exercise: Carrying Out the Two-Sample t-test</a:t>
            </a:r>
          </a:p>
          <a:p>
            <a:r>
              <a:rPr lang="en-US" dirty="0" smtClean="0"/>
              <a:t>Follow instructions to download &amp; load the data into R</a:t>
            </a:r>
          </a:p>
          <a:p>
            <a:r>
              <a:rPr lang="en-US" dirty="0" smtClean="0"/>
              <a:t>Do EDA, reformat if required </a:t>
            </a:r>
          </a:p>
          <a:p>
            <a:r>
              <a:rPr lang="en-US" dirty="0" smtClean="0"/>
              <a:t>Check test assumptions (pick new test if required)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0"/>
            <a:ext cx="7584996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0967" y="1467150"/>
            <a:ext cx="3345650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About the data - from the reading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8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Run the test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6739"/>
            <a:ext cx="9144000" cy="302078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58354" y="4928983"/>
            <a:ext cx="6607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 choose option for "alternative, make a sentence:</a:t>
            </a:r>
          </a:p>
          <a:p>
            <a:pPr algn="ctr"/>
            <a:r>
              <a:rPr lang="en-US" sz="2400" dirty="0" smtClean="0"/>
              <a:t>"undergraduate" is "less" than "graduate"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13892" y="5759981"/>
            <a:ext cx="36990" cy="404513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677393" y="5710124"/>
            <a:ext cx="36990" cy="404513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55592" y="5759980"/>
            <a:ext cx="36990" cy="404513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54710" y="623873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argument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5201" y="6164763"/>
            <a:ext cx="119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46782" y="6242919"/>
            <a:ext cx="181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argument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6144" y="4934470"/>
            <a:ext cx="90221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Tip!</a:t>
            </a:r>
            <a:endParaRPr lang="en-US" sz="3200" b="1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1832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Report 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the output to a variable:</a:t>
            </a:r>
          </a:p>
          <a:p>
            <a:pPr marL="857250" lvl="2" indent="0">
              <a:buNone/>
            </a:pPr>
            <a:r>
              <a:rPr lang="en-US" dirty="0" smtClean="0">
                <a:latin typeface="Courier"/>
                <a:cs typeface="Courier"/>
              </a:rPr>
              <a:t>result = </a:t>
            </a:r>
            <a:r>
              <a:rPr lang="en-US" dirty="0" err="1" smtClean="0">
                <a:latin typeface="Courier"/>
                <a:cs typeface="Courier"/>
              </a:rPr>
              <a:t>t.test</a:t>
            </a:r>
            <a:r>
              <a:rPr lang="en-US" dirty="0" smtClean="0">
                <a:latin typeface="Courier"/>
                <a:cs typeface="Courier"/>
              </a:rPr>
              <a:t>(...)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"/>
                <a:cs typeface="Courier"/>
              </a:rPr>
              <a:t>summary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smtClean="0"/>
              <a:t> operator to retrieve test statistic, confidence intervals, p value,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State whether you have enough evidence to reject the null:</a:t>
            </a:r>
          </a:p>
          <a:p>
            <a:pPr lvl="1"/>
            <a:r>
              <a:rPr lang="en-US" dirty="0" smtClean="0"/>
              <a:t>Is p value &lt;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6100"/>
            <a:ext cx="9144000" cy="32052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262" y="469871"/>
            <a:ext cx="8687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Inference: Relationships C→Q &gt; Case C→Q &gt; Inference for Relationships Introduction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457411" y="1231809"/>
            <a:ext cx="871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Z test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rot="19534044" flipV="1">
            <a:off x="6816051" y="1486018"/>
            <a:ext cx="630658" cy="233273"/>
          </a:xfrm>
          <a:custGeom>
            <a:avLst/>
            <a:gdLst>
              <a:gd name="connsiteX0" fmla="*/ 8639 w 630658"/>
              <a:gd name="connsiteY0" fmla="*/ 12958 h 233273"/>
              <a:gd name="connsiteX1" fmla="*/ 86392 w 630658"/>
              <a:gd name="connsiteY1" fmla="*/ 233243 h 233273"/>
              <a:gd name="connsiteX2" fmla="*/ 630658 w 630658"/>
              <a:gd name="connsiteY2" fmla="*/ 0 h 23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658" h="233273">
                <a:moveTo>
                  <a:pt x="8639" y="12958"/>
                </a:moveTo>
                <a:cubicBezTo>
                  <a:pt x="-4320" y="124180"/>
                  <a:pt x="-17278" y="235403"/>
                  <a:pt x="86392" y="233243"/>
                </a:cubicBezTo>
                <a:cubicBezTo>
                  <a:pt x="190062" y="231083"/>
                  <a:pt x="630658" y="0"/>
                  <a:pt x="630658" y="0"/>
                </a:cubicBezTo>
              </a:path>
            </a:pathLst>
          </a:cu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6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02" y="698009"/>
            <a:ext cx="8284339" cy="59210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6002" y="136971"/>
            <a:ext cx="8687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Inference: Relationships C→Q &gt; Case C→Q &gt; Inference for Relationships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303"/>
            <a:ext cx="9144000" cy="61442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6002" y="136971"/>
            <a:ext cx="8687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Inference: Relationships C→Q &gt; Case C→Q &gt; Inference for Relationships Introduction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520043" y="3558551"/>
            <a:ext cx="916913" cy="911501"/>
          </a:xfrm>
          <a:custGeom>
            <a:avLst/>
            <a:gdLst>
              <a:gd name="connsiteX0" fmla="*/ 335546 w 916913"/>
              <a:gd name="connsiteY0" fmla="*/ 0 h 911501"/>
              <a:gd name="connsiteX1" fmla="*/ 335546 w 916913"/>
              <a:gd name="connsiteY1" fmla="*/ 0 h 911501"/>
              <a:gd name="connsiteX2" fmla="*/ 239703 w 916913"/>
              <a:gd name="connsiteY2" fmla="*/ 35945 h 911501"/>
              <a:gd name="connsiteX3" fmla="*/ 155840 w 916913"/>
              <a:gd name="connsiteY3" fmla="*/ 71890 h 911501"/>
              <a:gd name="connsiteX4" fmla="*/ 119899 w 916913"/>
              <a:gd name="connsiteY4" fmla="*/ 95854 h 911501"/>
              <a:gd name="connsiteX5" fmla="*/ 95939 w 916913"/>
              <a:gd name="connsiteY5" fmla="*/ 131799 h 911501"/>
              <a:gd name="connsiteX6" fmla="*/ 36037 w 916913"/>
              <a:gd name="connsiteY6" fmla="*/ 263597 h 911501"/>
              <a:gd name="connsiteX7" fmla="*/ 12076 w 916913"/>
              <a:gd name="connsiteY7" fmla="*/ 347468 h 911501"/>
              <a:gd name="connsiteX8" fmla="*/ 96 w 916913"/>
              <a:gd name="connsiteY8" fmla="*/ 455303 h 911501"/>
              <a:gd name="connsiteX9" fmla="*/ 24057 w 916913"/>
              <a:gd name="connsiteY9" fmla="*/ 730881 h 911501"/>
              <a:gd name="connsiteX10" fmla="*/ 71978 w 916913"/>
              <a:gd name="connsiteY10" fmla="*/ 778808 h 911501"/>
              <a:gd name="connsiteX11" fmla="*/ 119899 w 916913"/>
              <a:gd name="connsiteY11" fmla="*/ 838716 h 911501"/>
              <a:gd name="connsiteX12" fmla="*/ 179801 w 916913"/>
              <a:gd name="connsiteY12" fmla="*/ 862680 h 911501"/>
              <a:gd name="connsiteX13" fmla="*/ 407428 w 916913"/>
              <a:gd name="connsiteY13" fmla="*/ 886643 h 911501"/>
              <a:gd name="connsiteX14" fmla="*/ 575152 w 916913"/>
              <a:gd name="connsiteY14" fmla="*/ 910606 h 911501"/>
              <a:gd name="connsiteX15" fmla="*/ 778818 w 916913"/>
              <a:gd name="connsiteY15" fmla="*/ 874661 h 911501"/>
              <a:gd name="connsiteX16" fmla="*/ 826740 w 916913"/>
              <a:gd name="connsiteY16" fmla="*/ 802771 h 911501"/>
              <a:gd name="connsiteX17" fmla="*/ 862681 w 916913"/>
              <a:gd name="connsiteY17" fmla="*/ 766826 h 911501"/>
              <a:gd name="connsiteX18" fmla="*/ 898622 w 916913"/>
              <a:gd name="connsiteY18" fmla="*/ 706918 h 911501"/>
              <a:gd name="connsiteX19" fmla="*/ 898622 w 916913"/>
              <a:gd name="connsiteY19" fmla="*/ 263597 h 911501"/>
              <a:gd name="connsiteX20" fmla="*/ 874661 w 916913"/>
              <a:gd name="connsiteY20" fmla="*/ 227652 h 911501"/>
              <a:gd name="connsiteX21" fmla="*/ 838720 w 916913"/>
              <a:gd name="connsiteY21" fmla="*/ 203688 h 911501"/>
              <a:gd name="connsiteX22" fmla="*/ 826740 w 916913"/>
              <a:gd name="connsiteY22" fmla="*/ 167744 h 911501"/>
              <a:gd name="connsiteX23" fmla="*/ 790799 w 916913"/>
              <a:gd name="connsiteY23" fmla="*/ 143780 h 911501"/>
              <a:gd name="connsiteX24" fmla="*/ 659015 w 916913"/>
              <a:gd name="connsiteY24" fmla="*/ 83872 h 911501"/>
              <a:gd name="connsiteX25" fmla="*/ 611094 w 916913"/>
              <a:gd name="connsiteY25" fmla="*/ 71890 h 911501"/>
              <a:gd name="connsiteX26" fmla="*/ 515251 w 916913"/>
              <a:gd name="connsiteY26" fmla="*/ 47927 h 911501"/>
              <a:gd name="connsiteX27" fmla="*/ 335546 w 916913"/>
              <a:gd name="connsiteY27" fmla="*/ 0 h 91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16913" h="911501">
                <a:moveTo>
                  <a:pt x="335546" y="0"/>
                </a:moveTo>
                <a:lnTo>
                  <a:pt x="335546" y="0"/>
                </a:lnTo>
                <a:cubicBezTo>
                  <a:pt x="303598" y="11982"/>
                  <a:pt x="270765" y="21824"/>
                  <a:pt x="239703" y="35945"/>
                </a:cubicBezTo>
                <a:cubicBezTo>
                  <a:pt x="138585" y="81913"/>
                  <a:pt x="276596" y="41700"/>
                  <a:pt x="155840" y="71890"/>
                </a:cubicBezTo>
                <a:cubicBezTo>
                  <a:pt x="143860" y="79878"/>
                  <a:pt x="130080" y="85672"/>
                  <a:pt x="119899" y="95854"/>
                </a:cubicBezTo>
                <a:cubicBezTo>
                  <a:pt x="109718" y="106037"/>
                  <a:pt x="102931" y="119211"/>
                  <a:pt x="95939" y="131799"/>
                </a:cubicBezTo>
                <a:cubicBezTo>
                  <a:pt x="75572" y="168464"/>
                  <a:pt x="49723" y="222534"/>
                  <a:pt x="36037" y="263597"/>
                </a:cubicBezTo>
                <a:cubicBezTo>
                  <a:pt x="26843" y="291181"/>
                  <a:pt x="20063" y="319511"/>
                  <a:pt x="12076" y="347468"/>
                </a:cubicBezTo>
                <a:cubicBezTo>
                  <a:pt x="8083" y="383413"/>
                  <a:pt x="-1034" y="419155"/>
                  <a:pt x="96" y="455303"/>
                </a:cubicBezTo>
                <a:cubicBezTo>
                  <a:pt x="2976" y="547464"/>
                  <a:pt x="4057" y="640870"/>
                  <a:pt x="24057" y="730881"/>
                </a:cubicBezTo>
                <a:cubicBezTo>
                  <a:pt x="28957" y="752935"/>
                  <a:pt x="56970" y="761922"/>
                  <a:pt x="71978" y="778808"/>
                </a:cubicBezTo>
                <a:cubicBezTo>
                  <a:pt x="88966" y="797922"/>
                  <a:pt x="99714" y="823015"/>
                  <a:pt x="119899" y="838716"/>
                </a:cubicBezTo>
                <a:cubicBezTo>
                  <a:pt x="136874" y="851920"/>
                  <a:pt x="158588" y="859144"/>
                  <a:pt x="179801" y="862680"/>
                </a:cubicBezTo>
                <a:cubicBezTo>
                  <a:pt x="255058" y="875224"/>
                  <a:pt x="331552" y="878655"/>
                  <a:pt x="407428" y="886643"/>
                </a:cubicBezTo>
                <a:cubicBezTo>
                  <a:pt x="464271" y="900855"/>
                  <a:pt x="512121" y="915275"/>
                  <a:pt x="575152" y="910606"/>
                </a:cubicBezTo>
                <a:cubicBezTo>
                  <a:pt x="643901" y="905513"/>
                  <a:pt x="710929" y="886643"/>
                  <a:pt x="778818" y="874661"/>
                </a:cubicBezTo>
                <a:cubicBezTo>
                  <a:pt x="794792" y="850698"/>
                  <a:pt x="809060" y="825505"/>
                  <a:pt x="826740" y="802771"/>
                </a:cubicBezTo>
                <a:cubicBezTo>
                  <a:pt x="837142" y="789396"/>
                  <a:pt x="852515" y="780381"/>
                  <a:pt x="862681" y="766826"/>
                </a:cubicBezTo>
                <a:cubicBezTo>
                  <a:pt x="876652" y="748195"/>
                  <a:pt x="886642" y="726887"/>
                  <a:pt x="898622" y="706918"/>
                </a:cubicBezTo>
                <a:cubicBezTo>
                  <a:pt x="921403" y="524648"/>
                  <a:pt x="924568" y="540382"/>
                  <a:pt x="898622" y="263597"/>
                </a:cubicBezTo>
                <a:cubicBezTo>
                  <a:pt x="897278" y="249260"/>
                  <a:pt x="884843" y="237835"/>
                  <a:pt x="874661" y="227652"/>
                </a:cubicBezTo>
                <a:cubicBezTo>
                  <a:pt x="864480" y="217470"/>
                  <a:pt x="850700" y="211676"/>
                  <a:pt x="838720" y="203688"/>
                </a:cubicBezTo>
                <a:cubicBezTo>
                  <a:pt x="834727" y="191707"/>
                  <a:pt x="834629" y="177606"/>
                  <a:pt x="826740" y="167744"/>
                </a:cubicBezTo>
                <a:cubicBezTo>
                  <a:pt x="817746" y="156500"/>
                  <a:pt x="803440" y="150676"/>
                  <a:pt x="790799" y="143780"/>
                </a:cubicBezTo>
                <a:cubicBezTo>
                  <a:pt x="738624" y="115318"/>
                  <a:pt x="709410" y="98272"/>
                  <a:pt x="659015" y="83872"/>
                </a:cubicBezTo>
                <a:cubicBezTo>
                  <a:pt x="643183" y="79348"/>
                  <a:pt x="626926" y="76414"/>
                  <a:pt x="611094" y="71890"/>
                </a:cubicBezTo>
                <a:cubicBezTo>
                  <a:pt x="562153" y="57906"/>
                  <a:pt x="577347" y="55233"/>
                  <a:pt x="515251" y="47927"/>
                </a:cubicBezTo>
                <a:cubicBezTo>
                  <a:pt x="407781" y="35282"/>
                  <a:pt x="365497" y="7988"/>
                  <a:pt x="335546" y="0"/>
                </a:cubicBezTo>
                <a:close/>
              </a:path>
            </a:pathLst>
          </a:cu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20043" y="4262107"/>
            <a:ext cx="916913" cy="911501"/>
          </a:xfrm>
          <a:custGeom>
            <a:avLst/>
            <a:gdLst>
              <a:gd name="connsiteX0" fmla="*/ 335546 w 916913"/>
              <a:gd name="connsiteY0" fmla="*/ 0 h 911501"/>
              <a:gd name="connsiteX1" fmla="*/ 335546 w 916913"/>
              <a:gd name="connsiteY1" fmla="*/ 0 h 911501"/>
              <a:gd name="connsiteX2" fmla="*/ 239703 w 916913"/>
              <a:gd name="connsiteY2" fmla="*/ 35945 h 911501"/>
              <a:gd name="connsiteX3" fmla="*/ 155840 w 916913"/>
              <a:gd name="connsiteY3" fmla="*/ 71890 h 911501"/>
              <a:gd name="connsiteX4" fmla="*/ 119899 w 916913"/>
              <a:gd name="connsiteY4" fmla="*/ 95854 h 911501"/>
              <a:gd name="connsiteX5" fmla="*/ 95939 w 916913"/>
              <a:gd name="connsiteY5" fmla="*/ 131799 h 911501"/>
              <a:gd name="connsiteX6" fmla="*/ 36037 w 916913"/>
              <a:gd name="connsiteY6" fmla="*/ 263597 h 911501"/>
              <a:gd name="connsiteX7" fmla="*/ 12076 w 916913"/>
              <a:gd name="connsiteY7" fmla="*/ 347468 h 911501"/>
              <a:gd name="connsiteX8" fmla="*/ 96 w 916913"/>
              <a:gd name="connsiteY8" fmla="*/ 455303 h 911501"/>
              <a:gd name="connsiteX9" fmla="*/ 24057 w 916913"/>
              <a:gd name="connsiteY9" fmla="*/ 730881 h 911501"/>
              <a:gd name="connsiteX10" fmla="*/ 71978 w 916913"/>
              <a:gd name="connsiteY10" fmla="*/ 778808 h 911501"/>
              <a:gd name="connsiteX11" fmla="*/ 119899 w 916913"/>
              <a:gd name="connsiteY11" fmla="*/ 838716 h 911501"/>
              <a:gd name="connsiteX12" fmla="*/ 179801 w 916913"/>
              <a:gd name="connsiteY12" fmla="*/ 862680 h 911501"/>
              <a:gd name="connsiteX13" fmla="*/ 407428 w 916913"/>
              <a:gd name="connsiteY13" fmla="*/ 886643 h 911501"/>
              <a:gd name="connsiteX14" fmla="*/ 575152 w 916913"/>
              <a:gd name="connsiteY14" fmla="*/ 910606 h 911501"/>
              <a:gd name="connsiteX15" fmla="*/ 778818 w 916913"/>
              <a:gd name="connsiteY15" fmla="*/ 874661 h 911501"/>
              <a:gd name="connsiteX16" fmla="*/ 826740 w 916913"/>
              <a:gd name="connsiteY16" fmla="*/ 802771 h 911501"/>
              <a:gd name="connsiteX17" fmla="*/ 862681 w 916913"/>
              <a:gd name="connsiteY17" fmla="*/ 766826 h 911501"/>
              <a:gd name="connsiteX18" fmla="*/ 898622 w 916913"/>
              <a:gd name="connsiteY18" fmla="*/ 706918 h 911501"/>
              <a:gd name="connsiteX19" fmla="*/ 898622 w 916913"/>
              <a:gd name="connsiteY19" fmla="*/ 263597 h 911501"/>
              <a:gd name="connsiteX20" fmla="*/ 874661 w 916913"/>
              <a:gd name="connsiteY20" fmla="*/ 227652 h 911501"/>
              <a:gd name="connsiteX21" fmla="*/ 838720 w 916913"/>
              <a:gd name="connsiteY21" fmla="*/ 203688 h 911501"/>
              <a:gd name="connsiteX22" fmla="*/ 826740 w 916913"/>
              <a:gd name="connsiteY22" fmla="*/ 167744 h 911501"/>
              <a:gd name="connsiteX23" fmla="*/ 790799 w 916913"/>
              <a:gd name="connsiteY23" fmla="*/ 143780 h 911501"/>
              <a:gd name="connsiteX24" fmla="*/ 659015 w 916913"/>
              <a:gd name="connsiteY24" fmla="*/ 83872 h 911501"/>
              <a:gd name="connsiteX25" fmla="*/ 611094 w 916913"/>
              <a:gd name="connsiteY25" fmla="*/ 71890 h 911501"/>
              <a:gd name="connsiteX26" fmla="*/ 515251 w 916913"/>
              <a:gd name="connsiteY26" fmla="*/ 47927 h 911501"/>
              <a:gd name="connsiteX27" fmla="*/ 335546 w 916913"/>
              <a:gd name="connsiteY27" fmla="*/ 0 h 91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16913" h="911501">
                <a:moveTo>
                  <a:pt x="335546" y="0"/>
                </a:moveTo>
                <a:lnTo>
                  <a:pt x="335546" y="0"/>
                </a:lnTo>
                <a:cubicBezTo>
                  <a:pt x="303598" y="11982"/>
                  <a:pt x="270765" y="21824"/>
                  <a:pt x="239703" y="35945"/>
                </a:cubicBezTo>
                <a:cubicBezTo>
                  <a:pt x="138585" y="81913"/>
                  <a:pt x="276596" y="41700"/>
                  <a:pt x="155840" y="71890"/>
                </a:cubicBezTo>
                <a:cubicBezTo>
                  <a:pt x="143860" y="79878"/>
                  <a:pt x="130080" y="85672"/>
                  <a:pt x="119899" y="95854"/>
                </a:cubicBezTo>
                <a:cubicBezTo>
                  <a:pt x="109718" y="106037"/>
                  <a:pt x="102931" y="119211"/>
                  <a:pt x="95939" y="131799"/>
                </a:cubicBezTo>
                <a:cubicBezTo>
                  <a:pt x="75572" y="168464"/>
                  <a:pt x="49723" y="222534"/>
                  <a:pt x="36037" y="263597"/>
                </a:cubicBezTo>
                <a:cubicBezTo>
                  <a:pt x="26843" y="291181"/>
                  <a:pt x="20063" y="319511"/>
                  <a:pt x="12076" y="347468"/>
                </a:cubicBezTo>
                <a:cubicBezTo>
                  <a:pt x="8083" y="383413"/>
                  <a:pt x="-1034" y="419155"/>
                  <a:pt x="96" y="455303"/>
                </a:cubicBezTo>
                <a:cubicBezTo>
                  <a:pt x="2976" y="547464"/>
                  <a:pt x="4057" y="640870"/>
                  <a:pt x="24057" y="730881"/>
                </a:cubicBezTo>
                <a:cubicBezTo>
                  <a:pt x="28957" y="752935"/>
                  <a:pt x="56970" y="761922"/>
                  <a:pt x="71978" y="778808"/>
                </a:cubicBezTo>
                <a:cubicBezTo>
                  <a:pt x="88966" y="797922"/>
                  <a:pt x="99714" y="823015"/>
                  <a:pt x="119899" y="838716"/>
                </a:cubicBezTo>
                <a:cubicBezTo>
                  <a:pt x="136874" y="851920"/>
                  <a:pt x="158588" y="859144"/>
                  <a:pt x="179801" y="862680"/>
                </a:cubicBezTo>
                <a:cubicBezTo>
                  <a:pt x="255058" y="875224"/>
                  <a:pt x="331552" y="878655"/>
                  <a:pt x="407428" y="886643"/>
                </a:cubicBezTo>
                <a:cubicBezTo>
                  <a:pt x="464271" y="900855"/>
                  <a:pt x="512121" y="915275"/>
                  <a:pt x="575152" y="910606"/>
                </a:cubicBezTo>
                <a:cubicBezTo>
                  <a:pt x="643901" y="905513"/>
                  <a:pt x="710929" y="886643"/>
                  <a:pt x="778818" y="874661"/>
                </a:cubicBezTo>
                <a:cubicBezTo>
                  <a:pt x="794792" y="850698"/>
                  <a:pt x="809060" y="825505"/>
                  <a:pt x="826740" y="802771"/>
                </a:cubicBezTo>
                <a:cubicBezTo>
                  <a:pt x="837142" y="789396"/>
                  <a:pt x="852515" y="780381"/>
                  <a:pt x="862681" y="766826"/>
                </a:cubicBezTo>
                <a:cubicBezTo>
                  <a:pt x="876652" y="748195"/>
                  <a:pt x="886642" y="726887"/>
                  <a:pt x="898622" y="706918"/>
                </a:cubicBezTo>
                <a:cubicBezTo>
                  <a:pt x="921403" y="524648"/>
                  <a:pt x="924568" y="540382"/>
                  <a:pt x="898622" y="263597"/>
                </a:cubicBezTo>
                <a:cubicBezTo>
                  <a:pt x="897278" y="249260"/>
                  <a:pt x="884843" y="237835"/>
                  <a:pt x="874661" y="227652"/>
                </a:cubicBezTo>
                <a:cubicBezTo>
                  <a:pt x="864480" y="217470"/>
                  <a:pt x="850700" y="211676"/>
                  <a:pt x="838720" y="203688"/>
                </a:cubicBezTo>
                <a:cubicBezTo>
                  <a:pt x="834727" y="191707"/>
                  <a:pt x="834629" y="177606"/>
                  <a:pt x="826740" y="167744"/>
                </a:cubicBezTo>
                <a:cubicBezTo>
                  <a:pt x="817746" y="156500"/>
                  <a:pt x="803440" y="150676"/>
                  <a:pt x="790799" y="143780"/>
                </a:cubicBezTo>
                <a:cubicBezTo>
                  <a:pt x="738624" y="115318"/>
                  <a:pt x="709410" y="98272"/>
                  <a:pt x="659015" y="83872"/>
                </a:cubicBezTo>
                <a:cubicBezTo>
                  <a:pt x="643183" y="79348"/>
                  <a:pt x="626926" y="76414"/>
                  <a:pt x="611094" y="71890"/>
                </a:cubicBezTo>
                <a:cubicBezTo>
                  <a:pt x="562153" y="57906"/>
                  <a:pt x="577347" y="55233"/>
                  <a:pt x="515251" y="47927"/>
                </a:cubicBezTo>
                <a:cubicBezTo>
                  <a:pt x="407781" y="35282"/>
                  <a:pt x="365497" y="7988"/>
                  <a:pt x="335546" y="0"/>
                </a:cubicBezTo>
                <a:close/>
              </a:path>
            </a:pathLst>
          </a:custGeom>
          <a:noFill/>
          <a:ln w="28575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7883" y="5173608"/>
            <a:ext cx="2060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Covering just these in this class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9093" y="2681387"/>
            <a:ext cx="249490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two-sample t test, unpaired</a:t>
            </a:r>
          </a:p>
          <a:p>
            <a:pPr marL="168275" indent="-168275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two-sample t test, paired</a:t>
            </a:r>
          </a:p>
          <a:p>
            <a:pPr marL="168275" indent="-168275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ANOVA (for many samples)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9093" y="4616768"/>
            <a:ext cx="24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linear regression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0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groups - </a:t>
            </a:r>
            <a:r>
              <a:rPr lang="en-US" b="1" i="1" dirty="0" smtClean="0">
                <a:solidFill>
                  <a:srgbClr val="3366FF"/>
                </a:solidFill>
              </a:rPr>
              <a:t>how to</a:t>
            </a:r>
            <a:endParaRPr lang="en-US" b="1" i="1" dirty="0">
              <a:solidFill>
                <a:srgbClr val="3366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1938"/>
            <a:ext cx="8229600" cy="55357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study description, define the means, values you need to compare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null and alternative hypotheses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 test &amp; R function to run the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an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 (p value) significance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 EDA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reformat (if required)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check test assumptions (pick a new test if required)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the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the conclusion</a:t>
            </a:r>
          </a:p>
          <a:p>
            <a:pPr marL="914400" lvl="1" indent="-514350"/>
            <a:r>
              <a:rPr lang="en-US" dirty="0" smtClean="0"/>
              <a:t>p value &gt;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, don't reject the null </a:t>
            </a:r>
          </a:p>
          <a:p>
            <a:pPr marL="914400" lvl="1" indent="-514350"/>
            <a:r>
              <a:rPr lang="en-US" dirty="0" smtClean="0"/>
              <a:t>p value &lt;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, reject the null &amp; accept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9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package exercises from the Stanford OLI course </a:t>
            </a:r>
            <a:r>
              <a:rPr lang="en-US" dirty="0" smtClean="0"/>
              <a:t>reading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7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0"/>
            <a:ext cx="8120854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6301661" y="5088088"/>
            <a:ext cx="267685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Inference: Relationships C→Q &gt; Two Independent Samples &gt; Statistics Package Exercise: Carrying Out the Two-Sample t-test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5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Read study, define the means, 2. Define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3140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-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baseline="-25000" dirty="0"/>
              <a:t>2</a:t>
            </a:r>
            <a:endParaRPr lang="en-US" baseline="-25000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 - </a:t>
            </a:r>
            <a:r>
              <a:rPr lang="en-US" b="1" dirty="0" smtClean="0">
                <a:solidFill>
                  <a:srgbClr val="3366FF"/>
                </a:solidFill>
              </a:rPr>
              <a:t>???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55" y="3335588"/>
            <a:ext cx="6649232" cy="18158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"The thought was that since undergraduate students are generally younger and party more during their years in school, they sleep less, on average, than graduate students. "</a:t>
            </a:r>
            <a:endParaRPr lang="en-US" sz="2800" i="1" dirty="0"/>
          </a:p>
        </p:txBody>
      </p:sp>
      <p:sp>
        <p:nvSpPr>
          <p:cNvPr id="5" name="Rectangle 4"/>
          <p:cNvSpPr/>
          <p:nvPr/>
        </p:nvSpPr>
        <p:spPr>
          <a:xfrm>
            <a:off x="203667" y="5962748"/>
            <a:ext cx="877485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Inference: Relationships C→Q &gt; Two Independent Samples &gt; Statistics Package Exercise: Carrying Out the Two-Sample t-test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2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Pick a test &amp; 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09533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independent samples</a:t>
            </a:r>
          </a:p>
          <a:p>
            <a:pPr lvl="1"/>
            <a:r>
              <a:rPr lang="en-US" dirty="0" smtClean="0"/>
              <a:t>t test, unpaired </a:t>
            </a:r>
          </a:p>
          <a:p>
            <a:r>
              <a:rPr lang="en-US" dirty="0" smtClean="0"/>
              <a:t>Two matched samples</a:t>
            </a:r>
          </a:p>
          <a:p>
            <a:pPr lvl="1"/>
            <a:r>
              <a:rPr lang="en-US" dirty="0" smtClean="0"/>
              <a:t>t test, paired</a:t>
            </a:r>
          </a:p>
          <a:p>
            <a:r>
              <a:rPr lang="en-US" dirty="0" smtClean="0"/>
              <a:t>&gt;</a:t>
            </a:r>
            <a:r>
              <a:rPr lang="en-US" dirty="0"/>
              <a:t> </a:t>
            </a:r>
            <a:r>
              <a:rPr lang="en-US" dirty="0" smtClean="0"/>
              <a:t>two samples</a:t>
            </a:r>
          </a:p>
          <a:p>
            <a:pPr lvl="1"/>
            <a:r>
              <a:rPr lang="en-US" dirty="0" smtClean="0"/>
              <a:t>ANOVA </a:t>
            </a:r>
          </a:p>
          <a:p>
            <a:r>
              <a:rPr lang="en-US" dirty="0" smtClean="0"/>
              <a:t>quantitative explanatory &amp; response variables</a:t>
            </a:r>
          </a:p>
          <a:p>
            <a:pPr lvl="1"/>
            <a:r>
              <a:rPr lang="en-US" dirty="0" smtClean="0"/>
              <a:t>linear regression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3894" y="6166935"/>
            <a:ext cx="4204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Which should you pick?</a:t>
            </a:r>
            <a:endParaRPr lang="en-US" sz="3200" b="1" dirty="0">
              <a:solidFill>
                <a:srgbClr val="3366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481" y="1828312"/>
            <a:ext cx="5232519" cy="82924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095" y="3769804"/>
            <a:ext cx="4952705" cy="605671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259" y="5033859"/>
            <a:ext cx="4841927" cy="646488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52161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514</Words>
  <Application>Microsoft Macintosh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Comparing groups</vt:lpstr>
      <vt:lpstr>PowerPoint Presentation</vt:lpstr>
      <vt:lpstr>PowerPoint Presentation</vt:lpstr>
      <vt:lpstr>PowerPoint Presentation</vt:lpstr>
      <vt:lpstr>Comparing groups - how to</vt:lpstr>
      <vt:lpstr>Examples</vt:lpstr>
      <vt:lpstr>PowerPoint Presentation</vt:lpstr>
      <vt:lpstr>1. Read study, define the means, 2. Define hypotheses</vt:lpstr>
      <vt:lpstr>3. Pick a test &amp; R function</vt:lpstr>
      <vt:lpstr>4. Pick an a (significance level)</vt:lpstr>
      <vt:lpstr>5. Download the data</vt:lpstr>
      <vt:lpstr>PowerPoint Presentation</vt:lpstr>
      <vt:lpstr>6. Run the test</vt:lpstr>
      <vt:lpstr>7. Report the conclusion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Loraine</dc:creator>
  <cp:lastModifiedBy>Ann Loraine</cp:lastModifiedBy>
  <cp:revision>12</cp:revision>
  <dcterms:created xsi:type="dcterms:W3CDTF">2018-03-12T03:15:44Z</dcterms:created>
  <dcterms:modified xsi:type="dcterms:W3CDTF">2018-03-19T12:21:20Z</dcterms:modified>
</cp:coreProperties>
</file>