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9" r:id="rId3"/>
    <p:sldId id="282" r:id="rId4"/>
    <p:sldId id="284" r:id="rId5"/>
    <p:sldId id="283" r:id="rId6"/>
    <p:sldId id="271" r:id="rId7"/>
    <p:sldId id="285" r:id="rId8"/>
    <p:sldId id="286" r:id="rId9"/>
    <p:sldId id="287" r:id="rId10"/>
    <p:sldId id="288" r:id="rId11"/>
    <p:sldId id="289" r:id="rId12"/>
    <p:sldId id="290" r:id="rId13"/>
    <p:sldId id="29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984" y="-112"/>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notesViewPr>
    <p:cSldViewPr snapToGrid="0" snapToObjects="1">
      <p:cViewPr varScale="1">
        <p:scale>
          <a:sx n="86" d="100"/>
          <a:sy n="86" d="100"/>
        </p:scale>
        <p:origin x="-37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B68B7-E1C5-3647-9C9B-59ADBE02F62E}" type="datetimeFigureOut">
              <a:rPr lang="en-US" smtClean="0"/>
              <a:t>3/19/18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ADD02-BE67-9C40-89A1-FB78B66A0FDA}" type="slidenum">
              <a:rPr lang="en-US" smtClean="0"/>
              <a:t>‹#›</a:t>
            </a:fld>
            <a:endParaRPr lang="en-US"/>
          </a:p>
        </p:txBody>
      </p:sp>
    </p:spTree>
    <p:extLst>
      <p:ext uri="{BB962C8B-B14F-4D97-AF65-F5344CB8AC3E}">
        <p14:creationId xmlns:p14="http://schemas.microsoft.com/office/powerpoint/2010/main" val="715288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lagunita.stanford.edu</a:t>
            </a:r>
            <a:r>
              <a:rPr lang="en-US" dirty="0" smtClean="0"/>
              <a:t>/courses/OLI/</a:t>
            </a:r>
            <a:r>
              <a:rPr lang="en-US" dirty="0" err="1" smtClean="0"/>
              <a:t>ProbStat</a:t>
            </a:r>
            <a:r>
              <a:rPr lang="en-US" dirty="0" smtClean="0"/>
              <a:t>/Open/courseware/</a:t>
            </a:r>
            <a:r>
              <a:rPr lang="en-US" dirty="0" err="1" smtClean="0"/>
              <a:t>inference_hyp_testing_mean</a:t>
            </a:r>
            <a:r>
              <a:rPr lang="en-US" dirty="0" smtClean="0"/>
              <a:t>/</a:t>
            </a:r>
            <a:r>
              <a:rPr lang="en-US" dirty="0" err="1" smtClean="0"/>
              <a:t>hyp_testing_for_mean_t_test</a:t>
            </a:r>
            <a:r>
              <a:rPr lang="en-US" dirty="0" smtClean="0"/>
              <a:t>/</a:t>
            </a:r>
            <a:endParaRPr lang="en-US" dirty="0"/>
          </a:p>
        </p:txBody>
      </p:sp>
      <p:sp>
        <p:nvSpPr>
          <p:cNvPr id="4" name="Slide Number Placeholder 3"/>
          <p:cNvSpPr>
            <a:spLocks noGrp="1"/>
          </p:cNvSpPr>
          <p:nvPr>
            <p:ph type="sldNum" sz="quarter" idx="10"/>
          </p:nvPr>
        </p:nvSpPr>
        <p:spPr/>
        <p:txBody>
          <a:bodyPr/>
          <a:lstStyle/>
          <a:p>
            <a:fld id="{CD5ADD02-BE67-9C40-89A1-FB78B66A0FDA}" type="slidenum">
              <a:rPr lang="en-US" smtClean="0"/>
              <a:t>2</a:t>
            </a:fld>
            <a:endParaRPr lang="en-US"/>
          </a:p>
        </p:txBody>
      </p:sp>
    </p:spTree>
    <p:extLst>
      <p:ext uri="{BB962C8B-B14F-4D97-AF65-F5344CB8AC3E}">
        <p14:creationId xmlns:p14="http://schemas.microsoft.com/office/powerpoint/2010/main" val="62663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lagunita.stanford.edu</a:t>
            </a:r>
            <a:r>
              <a:rPr lang="en-US" dirty="0" smtClean="0"/>
              <a:t>/courses/OLI/</a:t>
            </a:r>
            <a:r>
              <a:rPr lang="en-US" dirty="0" err="1" smtClean="0"/>
              <a:t>ProbStat</a:t>
            </a:r>
            <a:r>
              <a:rPr lang="en-US" dirty="0" smtClean="0"/>
              <a:t>/Open/courseware/</a:t>
            </a:r>
            <a:r>
              <a:rPr lang="en-US" dirty="0" err="1" smtClean="0"/>
              <a:t>inference_hyp_testing_mean</a:t>
            </a:r>
            <a:r>
              <a:rPr lang="en-US" dirty="0" smtClean="0"/>
              <a:t>/</a:t>
            </a:r>
            <a:r>
              <a:rPr lang="en-US" dirty="0" err="1" smtClean="0"/>
              <a:t>hyp_testing_for_mean_t_test</a:t>
            </a:r>
            <a:r>
              <a:rPr lang="en-US" dirty="0" smtClean="0"/>
              <a:t>/</a:t>
            </a:r>
          </a:p>
          <a:p>
            <a:r>
              <a:rPr lang="en-US" dirty="0" smtClean="0"/>
              <a:t>section 2</a:t>
            </a:r>
            <a:endParaRPr lang="en-US" dirty="0"/>
          </a:p>
        </p:txBody>
      </p:sp>
      <p:sp>
        <p:nvSpPr>
          <p:cNvPr id="4" name="Slide Number Placeholder 3"/>
          <p:cNvSpPr>
            <a:spLocks noGrp="1"/>
          </p:cNvSpPr>
          <p:nvPr>
            <p:ph type="sldNum" sz="quarter" idx="10"/>
          </p:nvPr>
        </p:nvSpPr>
        <p:spPr/>
        <p:txBody>
          <a:bodyPr/>
          <a:lstStyle/>
          <a:p>
            <a:fld id="{CD5ADD02-BE67-9C40-89A1-FB78B66A0FDA}" type="slidenum">
              <a:rPr lang="en-US" smtClean="0"/>
              <a:t>4</a:t>
            </a:fld>
            <a:endParaRPr lang="en-US"/>
          </a:p>
        </p:txBody>
      </p:sp>
    </p:spTree>
    <p:extLst>
      <p:ext uri="{BB962C8B-B14F-4D97-AF65-F5344CB8AC3E}">
        <p14:creationId xmlns:p14="http://schemas.microsoft.com/office/powerpoint/2010/main" val="143528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lagunita.stanford.edu</a:t>
            </a:r>
            <a:r>
              <a:rPr lang="en-US" dirty="0" smtClean="0"/>
              <a:t>/courses/OLI/</a:t>
            </a:r>
            <a:r>
              <a:rPr lang="en-US" dirty="0" err="1" smtClean="0"/>
              <a:t>ProbStat</a:t>
            </a:r>
            <a:r>
              <a:rPr lang="en-US" dirty="0" smtClean="0"/>
              <a:t>/Open/courseware/</a:t>
            </a:r>
            <a:r>
              <a:rPr lang="en-US" dirty="0" err="1" smtClean="0"/>
              <a:t>inference_hyp_testing_mean</a:t>
            </a:r>
            <a:r>
              <a:rPr lang="en-US" dirty="0" smtClean="0"/>
              <a:t>/</a:t>
            </a:r>
            <a:r>
              <a:rPr lang="en-US" dirty="0" err="1" smtClean="0"/>
              <a:t>hyp_testing_for_mean_t_test</a:t>
            </a:r>
            <a:r>
              <a:rPr lang="en-US" dirty="0" smtClean="0"/>
              <a:t>/, first module</a:t>
            </a:r>
            <a:endParaRPr lang="en-US" dirty="0"/>
          </a:p>
        </p:txBody>
      </p:sp>
      <p:sp>
        <p:nvSpPr>
          <p:cNvPr id="4" name="Slide Number Placeholder 3"/>
          <p:cNvSpPr>
            <a:spLocks noGrp="1"/>
          </p:cNvSpPr>
          <p:nvPr>
            <p:ph type="sldNum" sz="quarter" idx="10"/>
          </p:nvPr>
        </p:nvSpPr>
        <p:spPr/>
        <p:txBody>
          <a:bodyPr/>
          <a:lstStyle/>
          <a:p>
            <a:fld id="{CD5ADD02-BE67-9C40-89A1-FB78B66A0FDA}" type="slidenum">
              <a:rPr lang="en-US" smtClean="0"/>
              <a:t>5</a:t>
            </a:fld>
            <a:endParaRPr lang="en-US"/>
          </a:p>
        </p:txBody>
      </p:sp>
    </p:spTree>
    <p:extLst>
      <p:ext uri="{BB962C8B-B14F-4D97-AF65-F5344CB8AC3E}">
        <p14:creationId xmlns:p14="http://schemas.microsoft.com/office/powerpoint/2010/main" val="404706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ADD02-BE67-9C40-89A1-FB78B66A0FDA}" type="slidenum">
              <a:rPr lang="en-US" smtClean="0"/>
              <a:t>6</a:t>
            </a:fld>
            <a:endParaRPr lang="en-US"/>
          </a:p>
        </p:txBody>
      </p:sp>
    </p:spTree>
    <p:extLst>
      <p:ext uri="{BB962C8B-B14F-4D97-AF65-F5344CB8AC3E}">
        <p14:creationId xmlns:p14="http://schemas.microsoft.com/office/powerpoint/2010/main" val="393566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www.statmethods.net</a:t>
            </a:r>
            <a:r>
              <a:rPr lang="en-US" dirty="0" smtClean="0"/>
              <a:t>/</a:t>
            </a:r>
            <a:r>
              <a:rPr lang="en-US" dirty="0" err="1" smtClean="0"/>
              <a:t>advgraphs</a:t>
            </a:r>
            <a:r>
              <a:rPr lang="en-US" dirty="0" smtClean="0"/>
              <a:t>/</a:t>
            </a:r>
            <a:r>
              <a:rPr lang="en-US" dirty="0" err="1" smtClean="0"/>
              <a:t>probability.html</a:t>
            </a:r>
            <a:endParaRPr lang="en-US" dirty="0" smtClean="0"/>
          </a:p>
          <a:p>
            <a:r>
              <a:rPr lang="en-US" dirty="0" smtClean="0"/>
              <a:t>http://</a:t>
            </a:r>
            <a:r>
              <a:rPr lang="en-US" dirty="0" err="1" smtClean="0"/>
              <a:t>stackoverflow.com</a:t>
            </a:r>
            <a:r>
              <a:rPr lang="en-US" dirty="0" smtClean="0"/>
              <a:t>/questions/24456890/generate-t-distribution-density-plot-with-pre-specified-mean</a:t>
            </a:r>
            <a:endParaRPr lang="en-US" dirty="0"/>
          </a:p>
        </p:txBody>
      </p:sp>
      <p:sp>
        <p:nvSpPr>
          <p:cNvPr id="4" name="Slide Number Placeholder 3"/>
          <p:cNvSpPr>
            <a:spLocks noGrp="1"/>
          </p:cNvSpPr>
          <p:nvPr>
            <p:ph type="sldNum" sz="quarter" idx="10"/>
          </p:nvPr>
        </p:nvSpPr>
        <p:spPr/>
        <p:txBody>
          <a:bodyPr/>
          <a:lstStyle/>
          <a:p>
            <a:fld id="{CD5ADD02-BE67-9C40-89A1-FB78B66A0FDA}" type="slidenum">
              <a:rPr lang="en-US" smtClean="0"/>
              <a:t>9</a:t>
            </a:fld>
            <a:endParaRPr lang="en-US"/>
          </a:p>
        </p:txBody>
      </p:sp>
    </p:spTree>
    <p:extLst>
      <p:ext uri="{BB962C8B-B14F-4D97-AF65-F5344CB8AC3E}">
        <p14:creationId xmlns:p14="http://schemas.microsoft.com/office/powerpoint/2010/main" val="53466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lagunita.stanford.edu</a:t>
            </a:r>
            <a:r>
              <a:rPr lang="en-US" dirty="0" smtClean="0"/>
              <a:t>/courses/OLI/</a:t>
            </a:r>
            <a:r>
              <a:rPr lang="en-US" dirty="0" err="1" smtClean="0"/>
              <a:t>ProbStat</a:t>
            </a:r>
            <a:r>
              <a:rPr lang="en-US" dirty="0" smtClean="0"/>
              <a:t>/Open/courseware/</a:t>
            </a:r>
            <a:r>
              <a:rPr lang="en-US" dirty="0" err="1" smtClean="0"/>
              <a:t>inference_hyp_testing_mean</a:t>
            </a:r>
            <a:r>
              <a:rPr lang="en-US" dirty="0" smtClean="0"/>
              <a:t>/</a:t>
            </a:r>
            <a:r>
              <a:rPr lang="en-US" dirty="0" err="1" smtClean="0"/>
              <a:t>hyp_testing_for_mean_t_test</a:t>
            </a:r>
            <a:r>
              <a:rPr lang="en-US" dirty="0" smtClean="0"/>
              <a:t>/</a:t>
            </a:r>
          </a:p>
          <a:p>
            <a:r>
              <a:rPr lang="en-US" dirty="0" smtClean="0"/>
              <a:t>second-to-last section</a:t>
            </a:r>
            <a:endParaRPr lang="en-US" dirty="0"/>
          </a:p>
        </p:txBody>
      </p:sp>
      <p:sp>
        <p:nvSpPr>
          <p:cNvPr id="4" name="Slide Number Placeholder 3"/>
          <p:cNvSpPr>
            <a:spLocks noGrp="1"/>
          </p:cNvSpPr>
          <p:nvPr>
            <p:ph type="sldNum" sz="quarter" idx="10"/>
          </p:nvPr>
        </p:nvSpPr>
        <p:spPr/>
        <p:txBody>
          <a:bodyPr/>
          <a:lstStyle/>
          <a:p>
            <a:fld id="{CD5ADD02-BE67-9C40-89A1-FB78B66A0FDA}" type="slidenum">
              <a:rPr lang="en-US" smtClean="0"/>
              <a:t>10</a:t>
            </a:fld>
            <a:endParaRPr lang="en-US"/>
          </a:p>
        </p:txBody>
      </p:sp>
    </p:spTree>
    <p:extLst>
      <p:ext uri="{BB962C8B-B14F-4D97-AF65-F5344CB8AC3E}">
        <p14:creationId xmlns:p14="http://schemas.microsoft.com/office/powerpoint/2010/main" val="230918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F988CF-3081-6D49-9C91-B73766BA5BB5}"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204318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988CF-3081-6D49-9C91-B73766BA5BB5}"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224584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988CF-3081-6D49-9C91-B73766BA5BB5}"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317981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988CF-3081-6D49-9C91-B73766BA5BB5}"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99989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988CF-3081-6D49-9C91-B73766BA5BB5}"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424315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F988CF-3081-6D49-9C91-B73766BA5BB5}" type="datetimeFigureOut">
              <a:rPr lang="en-US" smtClean="0"/>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243820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F988CF-3081-6D49-9C91-B73766BA5BB5}" type="datetimeFigureOut">
              <a:rPr lang="en-US" smtClean="0"/>
              <a:t>3/19/18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382017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988CF-3081-6D49-9C91-B73766BA5BB5}" type="datetimeFigureOut">
              <a:rPr lang="en-US" smtClean="0"/>
              <a:t>3/19/18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137793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988CF-3081-6D49-9C91-B73766BA5BB5}" type="datetimeFigureOut">
              <a:rPr lang="en-US" smtClean="0"/>
              <a:t>3/19/18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930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988CF-3081-6D49-9C91-B73766BA5BB5}" type="datetimeFigureOut">
              <a:rPr lang="en-US" smtClean="0"/>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254036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988CF-3081-6D49-9C91-B73766BA5BB5}" type="datetimeFigureOut">
              <a:rPr lang="en-US" smtClean="0"/>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6B79A-75EE-554B-8A5B-FC0B520F728D}" type="slidenum">
              <a:rPr lang="en-US" smtClean="0"/>
              <a:t>‹#›</a:t>
            </a:fld>
            <a:endParaRPr lang="en-US"/>
          </a:p>
        </p:txBody>
      </p:sp>
    </p:spTree>
    <p:extLst>
      <p:ext uri="{BB962C8B-B14F-4D97-AF65-F5344CB8AC3E}">
        <p14:creationId xmlns:p14="http://schemas.microsoft.com/office/powerpoint/2010/main" val="366055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988CF-3081-6D49-9C91-B73766BA5BB5}" type="datetimeFigureOut">
              <a:rPr lang="en-US" smtClean="0"/>
              <a:t>3/19/18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6B79A-75EE-554B-8A5B-FC0B520F728D}" type="slidenum">
              <a:rPr lang="en-US" smtClean="0"/>
              <a:t>‹#›</a:t>
            </a:fld>
            <a:endParaRPr lang="en-US"/>
          </a:p>
        </p:txBody>
      </p:sp>
    </p:spTree>
    <p:extLst>
      <p:ext uri="{BB962C8B-B14F-4D97-AF65-F5344CB8AC3E}">
        <p14:creationId xmlns:p14="http://schemas.microsoft.com/office/powerpoint/2010/main" val="58315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Inference - One-sample t test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46999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41300"/>
            <a:ext cx="9144000" cy="6364099"/>
          </a:xfrm>
          <a:prstGeom prst="rect">
            <a:avLst/>
          </a:prstGeom>
          <a:ln>
            <a:solidFill>
              <a:srgbClr val="000000"/>
            </a:solidFill>
          </a:ln>
        </p:spPr>
      </p:pic>
    </p:spTree>
    <p:extLst>
      <p:ext uri="{BB962C8B-B14F-4D97-AF65-F5344CB8AC3E}">
        <p14:creationId xmlns:p14="http://schemas.microsoft.com/office/powerpoint/2010/main" val="45361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one-sample t test: Using </a:t>
            </a:r>
            <a:r>
              <a:rPr lang="en-US" dirty="0" err="1" smtClean="0">
                <a:latin typeface="Courier"/>
                <a:cs typeface="Courier"/>
              </a:rPr>
              <a:t>t.test</a:t>
            </a:r>
            <a:r>
              <a:rPr lang="en-US" dirty="0" smtClean="0"/>
              <a:t> in R</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Intel Corporation is conducting quality control on its circuit boards. Thickness of the manufactured circuit boards varies unavoidably from board to board. Suppose the thickness of the boards produced by a certain factory process varies normally. The distribution of thickness of the circuit boards is supposed to have the mean μ = 12 mm if the manufacturing process is working correctly. A random sample of five circuit boards is selected and </a:t>
            </a:r>
            <a:r>
              <a:rPr lang="en-US" dirty="0" smtClean="0"/>
              <a:t>measured. </a:t>
            </a:r>
          </a:p>
          <a:p>
            <a:pPr lvl="1"/>
            <a:r>
              <a:rPr lang="en-US" dirty="0" smtClean="0"/>
              <a:t>Values are: </a:t>
            </a:r>
            <a:r>
              <a:rPr lang="en-US" dirty="0" smtClean="0"/>
              <a:t>8.08, 11.50, 7.84, 10.18, 8.45 </a:t>
            </a:r>
            <a:endParaRPr lang="en-US" dirty="0" smtClean="0"/>
          </a:p>
          <a:p>
            <a:r>
              <a:rPr lang="en-US" dirty="0" smtClean="0"/>
              <a:t>Do the boards vary significantly from intended mean of 12 mm?</a:t>
            </a:r>
            <a:endParaRPr lang="en-US" dirty="0"/>
          </a:p>
        </p:txBody>
      </p:sp>
    </p:spTree>
    <p:extLst>
      <p:ext uri="{BB962C8B-B14F-4D97-AF65-F5344CB8AC3E}">
        <p14:creationId xmlns:p14="http://schemas.microsoft.com/office/powerpoint/2010/main" val="199854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Using </a:t>
            </a:r>
            <a:r>
              <a:rPr lang="en-US" dirty="0" err="1" smtClean="0">
                <a:latin typeface="Courier"/>
                <a:cs typeface="Courier"/>
              </a:rPr>
              <a:t>t.test</a:t>
            </a:r>
            <a:r>
              <a:rPr lang="en-US" dirty="0" smtClean="0"/>
              <a:t> in R</a:t>
            </a:r>
            <a:endParaRPr lang="en-US" dirty="0"/>
          </a:p>
        </p:txBody>
      </p:sp>
      <p:sp>
        <p:nvSpPr>
          <p:cNvPr id="3" name="Content Placeholder 2"/>
          <p:cNvSpPr>
            <a:spLocks noGrp="1"/>
          </p:cNvSpPr>
          <p:nvPr>
            <p:ph idx="1"/>
          </p:nvPr>
        </p:nvSpPr>
        <p:spPr>
          <a:xfrm>
            <a:off x="457200" y="1495797"/>
            <a:ext cx="8229600" cy="1210623"/>
          </a:xfrm>
        </p:spPr>
        <p:txBody>
          <a:bodyPr>
            <a:normAutofit fontScale="85000" lnSpcReduction="10000"/>
          </a:bodyPr>
          <a:lstStyle/>
          <a:p>
            <a:r>
              <a:rPr lang="en-US" dirty="0" smtClean="0"/>
              <a:t>H</a:t>
            </a:r>
            <a:r>
              <a:rPr lang="en-US" baseline="-25000" dirty="0" smtClean="0"/>
              <a:t>0</a:t>
            </a:r>
            <a:r>
              <a:rPr lang="en-US" dirty="0" smtClean="0"/>
              <a:t>: </a:t>
            </a:r>
            <a:r>
              <a:rPr lang="en-US" dirty="0" smtClean="0">
                <a:latin typeface="Symbol" charset="2"/>
                <a:cs typeface="Symbol" charset="2"/>
              </a:rPr>
              <a:t>m</a:t>
            </a:r>
            <a:r>
              <a:rPr lang="en-US" dirty="0" smtClean="0"/>
              <a:t> = 12.00 mm, where </a:t>
            </a:r>
            <a:r>
              <a:rPr lang="en-US" dirty="0" smtClean="0">
                <a:latin typeface="Symbol" charset="2"/>
                <a:cs typeface="Symbol" charset="2"/>
              </a:rPr>
              <a:t>m</a:t>
            </a:r>
            <a:r>
              <a:rPr lang="en-US" dirty="0" smtClean="0"/>
              <a:t> is mean of board thickness </a:t>
            </a:r>
            <a:endParaRPr lang="en-US" dirty="0"/>
          </a:p>
          <a:p>
            <a:r>
              <a:rPr lang="en-US" dirty="0" smtClean="0"/>
              <a:t>H</a:t>
            </a:r>
            <a:r>
              <a:rPr lang="en-US" baseline="-25000" dirty="0" smtClean="0"/>
              <a:t>A</a:t>
            </a:r>
            <a:r>
              <a:rPr lang="en-US" dirty="0" smtClean="0"/>
              <a:t>: </a:t>
            </a:r>
            <a:r>
              <a:rPr lang="en-US" dirty="0" smtClean="0">
                <a:latin typeface="Symbol" charset="2"/>
                <a:cs typeface="Symbol" charset="2"/>
              </a:rPr>
              <a:t>m</a:t>
            </a:r>
            <a:r>
              <a:rPr lang="en-US" dirty="0" smtClean="0"/>
              <a:t> </a:t>
            </a:r>
            <a:r>
              <a:rPr lang="en-US" smtClean="0"/>
              <a:t>≠ 12.00 </a:t>
            </a:r>
            <a:r>
              <a:rPr lang="en-US" dirty="0" smtClean="0"/>
              <a:t>mm</a:t>
            </a:r>
          </a:p>
        </p:txBody>
      </p:sp>
      <p:pic>
        <p:nvPicPr>
          <p:cNvPr id="5" name="Picture 4"/>
          <p:cNvPicPr>
            <a:picLocks noChangeAspect="1"/>
          </p:cNvPicPr>
          <p:nvPr/>
        </p:nvPicPr>
        <p:blipFill>
          <a:blip r:embed="rId2"/>
          <a:stretch>
            <a:fillRect/>
          </a:stretch>
        </p:blipFill>
        <p:spPr>
          <a:xfrm>
            <a:off x="1176225" y="2706420"/>
            <a:ext cx="7068023" cy="3771155"/>
          </a:xfrm>
          <a:prstGeom prst="rect">
            <a:avLst/>
          </a:prstGeom>
          <a:ln>
            <a:solidFill>
              <a:srgbClr val="000000"/>
            </a:solidFill>
          </a:ln>
        </p:spPr>
      </p:pic>
    </p:spTree>
    <p:extLst>
      <p:ext uri="{BB962C8B-B14F-4D97-AF65-F5344CB8AC3E}">
        <p14:creationId xmlns:p14="http://schemas.microsoft.com/office/powerpoint/2010/main" val="344259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 - you solve it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Intel Corporation is conducting quality control on its circuit boards. Thickness of the manufactured circuit boards varies unavoidably from board to board. Suppose the thickness of the boards produced by a </a:t>
            </a:r>
            <a:r>
              <a:rPr lang="en-US" dirty="0" smtClean="0"/>
              <a:t>certain factory </a:t>
            </a:r>
            <a:r>
              <a:rPr lang="en-US" dirty="0"/>
              <a:t>process varies normally. The distribution of thickness of the circuit boards is supposed to have the mean μ = 12 mm if the manufacturing process is working correctly. A random sample of five circuit boards is selected and </a:t>
            </a:r>
            <a:r>
              <a:rPr lang="en-US" dirty="0" smtClean="0"/>
              <a:t>measured. </a:t>
            </a:r>
          </a:p>
          <a:p>
            <a:pPr lvl="1"/>
            <a:r>
              <a:rPr lang="en-US" dirty="0" smtClean="0"/>
              <a:t>Values are</a:t>
            </a:r>
            <a:r>
              <a:rPr lang="en-US" dirty="0"/>
              <a:t>: </a:t>
            </a:r>
            <a:r>
              <a:rPr lang="en-US" dirty="0" smtClean="0"/>
              <a:t>10.32, 12.17, 12.88, 12.90, 10.13</a:t>
            </a:r>
          </a:p>
          <a:p>
            <a:r>
              <a:rPr lang="en-US" dirty="0" smtClean="0"/>
              <a:t>Do the boards vary significantly from intended mean of 12 mm?</a:t>
            </a:r>
            <a:endParaRPr lang="en-US" dirty="0"/>
          </a:p>
        </p:txBody>
      </p:sp>
    </p:spTree>
    <p:extLst>
      <p:ext uri="{BB962C8B-B14F-4D97-AF65-F5344CB8AC3E}">
        <p14:creationId xmlns:p14="http://schemas.microsoft.com/office/powerpoint/2010/main" val="55926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 test useful </a:t>
            </a:r>
            <a:r>
              <a:rPr lang="en-US" dirty="0" smtClean="0"/>
              <a:t>when </a:t>
            </a:r>
            <a:r>
              <a:rPr lang="en-US" dirty="0" smtClean="0"/>
              <a:t>you don't know population standard deviation</a:t>
            </a:r>
            <a:endParaRPr lang="en-US" dirty="0"/>
          </a:p>
        </p:txBody>
      </p:sp>
      <p:pic>
        <p:nvPicPr>
          <p:cNvPr id="4" name="Picture 3"/>
          <p:cNvPicPr>
            <a:picLocks noChangeAspect="1"/>
          </p:cNvPicPr>
          <p:nvPr/>
        </p:nvPicPr>
        <p:blipFill>
          <a:blip r:embed="rId3"/>
          <a:stretch>
            <a:fillRect/>
          </a:stretch>
        </p:blipFill>
        <p:spPr>
          <a:xfrm>
            <a:off x="13878" y="1790465"/>
            <a:ext cx="9144000" cy="4297441"/>
          </a:xfrm>
          <a:prstGeom prst="rect">
            <a:avLst/>
          </a:prstGeom>
        </p:spPr>
      </p:pic>
    </p:spTree>
    <p:extLst>
      <p:ext uri="{BB962C8B-B14F-4D97-AF65-F5344CB8AC3E}">
        <p14:creationId xmlns:p14="http://schemas.microsoft.com/office/powerpoint/2010/main" val="21811941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27268" cy="746435"/>
          </a:xfrm>
        </p:spPr>
        <p:txBody>
          <a:bodyPr>
            <a:normAutofit/>
          </a:bodyPr>
          <a:lstStyle/>
          <a:p>
            <a:r>
              <a:rPr lang="en-US" sz="4000" dirty="0" smtClean="0"/>
              <a:t>How to use a one-sample t test </a:t>
            </a:r>
            <a:endParaRPr lang="en-US" sz="4000" dirty="0"/>
          </a:p>
        </p:txBody>
      </p:sp>
      <p:sp>
        <p:nvSpPr>
          <p:cNvPr id="3" name="Content Placeholder 2"/>
          <p:cNvSpPr>
            <a:spLocks noGrp="1"/>
          </p:cNvSpPr>
          <p:nvPr>
            <p:ph idx="1"/>
          </p:nvPr>
        </p:nvSpPr>
        <p:spPr>
          <a:xfrm>
            <a:off x="457200" y="933908"/>
            <a:ext cx="8229600" cy="5772764"/>
          </a:xfrm>
        </p:spPr>
        <p:txBody>
          <a:bodyPr>
            <a:normAutofit fontScale="92500" lnSpcReduction="20000"/>
          </a:bodyPr>
          <a:lstStyle/>
          <a:p>
            <a:r>
              <a:rPr lang="en-US" dirty="0" smtClean="0"/>
              <a:t>Check: Can you use it? Are conditions satisfied?</a:t>
            </a:r>
          </a:p>
          <a:p>
            <a:pPr lvl="1"/>
            <a:r>
              <a:rPr lang="en-US" dirty="0" smtClean="0"/>
              <a:t>Is sample random? Is variable normally distributed? </a:t>
            </a:r>
          </a:p>
          <a:p>
            <a:r>
              <a:rPr lang="en-US" dirty="0" smtClean="0"/>
              <a:t>Propose null (H</a:t>
            </a:r>
            <a:r>
              <a:rPr lang="en-US" baseline="-25000" dirty="0" smtClean="0"/>
              <a:t>0</a:t>
            </a:r>
            <a:r>
              <a:rPr lang="en-US" dirty="0" smtClean="0"/>
              <a:t>) hypothesis</a:t>
            </a:r>
            <a:endParaRPr lang="en-US" i="1" dirty="0" smtClean="0"/>
          </a:p>
          <a:p>
            <a:pPr lvl="1"/>
            <a:r>
              <a:rPr lang="en-US" dirty="0" smtClean="0"/>
              <a:t>H</a:t>
            </a:r>
            <a:r>
              <a:rPr lang="en-US" baseline="-25000" dirty="0" smtClean="0"/>
              <a:t>0</a:t>
            </a:r>
            <a:r>
              <a:rPr lang="en-US" dirty="0" smtClean="0"/>
              <a:t>: </a:t>
            </a:r>
            <a:r>
              <a:rPr lang="en-US" dirty="0" smtClean="0">
                <a:latin typeface="Symbol" charset="2"/>
                <a:cs typeface="Symbol" charset="2"/>
              </a:rPr>
              <a:t>m</a:t>
            </a:r>
            <a:r>
              <a:rPr lang="en-US" dirty="0" smtClean="0"/>
              <a:t> = some number </a:t>
            </a:r>
          </a:p>
          <a:p>
            <a:pPr lvl="1"/>
            <a:r>
              <a:rPr lang="en-US" dirty="0" smtClean="0"/>
              <a:t>Propose alternative hypothesis (H</a:t>
            </a:r>
            <a:r>
              <a:rPr lang="en-US" baseline="-25000" dirty="0" smtClean="0"/>
              <a:t>A</a:t>
            </a:r>
            <a:r>
              <a:rPr lang="en-US" dirty="0" smtClean="0"/>
              <a:t>) </a:t>
            </a:r>
          </a:p>
          <a:p>
            <a:pPr lvl="2"/>
            <a:r>
              <a:rPr lang="en-US" dirty="0" smtClean="0"/>
              <a:t>one sided (two options)</a:t>
            </a:r>
          </a:p>
          <a:p>
            <a:pPr lvl="3"/>
            <a:r>
              <a:rPr lang="en-US" dirty="0" smtClean="0">
                <a:latin typeface="Symbol" charset="2"/>
                <a:cs typeface="Symbol" charset="2"/>
              </a:rPr>
              <a:t>m</a:t>
            </a:r>
            <a:r>
              <a:rPr lang="en-US" dirty="0" smtClean="0"/>
              <a:t> &gt; some number </a:t>
            </a:r>
          </a:p>
          <a:p>
            <a:pPr lvl="3"/>
            <a:r>
              <a:rPr lang="en-US" dirty="0" smtClean="0"/>
              <a:t> </a:t>
            </a:r>
            <a:r>
              <a:rPr lang="en-US" dirty="0" smtClean="0">
                <a:latin typeface="Symbol" charset="2"/>
                <a:cs typeface="Symbol" charset="2"/>
              </a:rPr>
              <a:t>m</a:t>
            </a:r>
            <a:r>
              <a:rPr lang="en-US" dirty="0" smtClean="0"/>
              <a:t> &lt; some number</a:t>
            </a:r>
          </a:p>
          <a:p>
            <a:pPr lvl="2"/>
            <a:r>
              <a:rPr lang="en-US" dirty="0" smtClean="0"/>
              <a:t>two sided:</a:t>
            </a:r>
          </a:p>
          <a:p>
            <a:pPr lvl="3"/>
            <a:r>
              <a:rPr lang="en-US" dirty="0" smtClean="0">
                <a:latin typeface="Symbol" charset="2"/>
                <a:cs typeface="Symbol" charset="2"/>
              </a:rPr>
              <a:t>m</a:t>
            </a:r>
            <a:r>
              <a:rPr lang="en-US" dirty="0" smtClean="0"/>
              <a:t> ≠ some number </a:t>
            </a:r>
            <a:r>
              <a:rPr lang="en-US" i="1" dirty="0" smtClean="0"/>
              <a:t>or</a:t>
            </a:r>
            <a:r>
              <a:rPr lang="en-US" dirty="0" smtClean="0"/>
              <a:t> </a:t>
            </a:r>
            <a:r>
              <a:rPr lang="en-US" dirty="0" smtClean="0">
                <a:latin typeface="Calibri"/>
                <a:cs typeface="Calibri"/>
              </a:rPr>
              <a:t>p</a:t>
            </a:r>
            <a:r>
              <a:rPr lang="en-US" dirty="0" smtClean="0"/>
              <a:t> </a:t>
            </a:r>
            <a:r>
              <a:rPr lang="en-US" dirty="0"/>
              <a:t>≠ some number </a:t>
            </a:r>
            <a:endParaRPr lang="en-US" dirty="0" smtClean="0"/>
          </a:p>
          <a:p>
            <a:r>
              <a:rPr lang="en-US" dirty="0" smtClean="0"/>
              <a:t>Calculate t test statistic</a:t>
            </a:r>
          </a:p>
          <a:p>
            <a:r>
              <a:rPr lang="en-US" dirty="0" smtClean="0"/>
              <a:t>Determine probability of obtaining t as extreme assuming H</a:t>
            </a:r>
            <a:r>
              <a:rPr lang="en-US" baseline="-25000" dirty="0" smtClean="0"/>
              <a:t>0</a:t>
            </a:r>
            <a:r>
              <a:rPr lang="en-US" dirty="0" smtClean="0"/>
              <a:t> is true</a:t>
            </a:r>
          </a:p>
          <a:p>
            <a:pPr lvl="1"/>
            <a:r>
              <a:rPr lang="en-US" dirty="0" smtClean="0"/>
              <a:t>need to consider degrees of freedom; t distribution depends on N</a:t>
            </a:r>
          </a:p>
        </p:txBody>
      </p:sp>
      <p:pic>
        <p:nvPicPr>
          <p:cNvPr id="4" name="Picture 3"/>
          <p:cNvPicPr>
            <a:picLocks noChangeAspect="1"/>
          </p:cNvPicPr>
          <p:nvPr/>
        </p:nvPicPr>
        <p:blipFill>
          <a:blip r:embed="rId2"/>
          <a:stretch>
            <a:fillRect/>
          </a:stretch>
        </p:blipFill>
        <p:spPr>
          <a:xfrm>
            <a:off x="6509752" y="3795929"/>
            <a:ext cx="1799263" cy="956130"/>
          </a:xfrm>
          <a:prstGeom prst="rect">
            <a:avLst/>
          </a:prstGeom>
          <a:ln>
            <a:solidFill>
              <a:schemeClr val="tx1"/>
            </a:solidFill>
          </a:ln>
        </p:spPr>
      </p:pic>
    </p:spTree>
    <p:extLst>
      <p:ext uri="{BB962C8B-B14F-4D97-AF65-F5344CB8AC3E}">
        <p14:creationId xmlns:p14="http://schemas.microsoft.com/office/powerpoint/2010/main" val="3513015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Z and t</a:t>
            </a:r>
            <a:endParaRPr lang="en-US" dirty="0"/>
          </a:p>
        </p:txBody>
      </p:sp>
      <p:pic>
        <p:nvPicPr>
          <p:cNvPr id="4" name="Picture 3"/>
          <p:cNvPicPr>
            <a:picLocks noChangeAspect="1"/>
          </p:cNvPicPr>
          <p:nvPr/>
        </p:nvPicPr>
        <p:blipFill>
          <a:blip r:embed="rId3"/>
          <a:stretch>
            <a:fillRect/>
          </a:stretch>
        </p:blipFill>
        <p:spPr>
          <a:xfrm>
            <a:off x="0" y="1417638"/>
            <a:ext cx="9144000" cy="5073805"/>
          </a:xfrm>
          <a:prstGeom prst="rect">
            <a:avLst/>
          </a:prstGeom>
          <a:ln>
            <a:solidFill>
              <a:srgbClr val="000000"/>
            </a:solidFill>
          </a:ln>
        </p:spPr>
      </p:pic>
    </p:spTree>
    <p:extLst>
      <p:ext uri="{BB962C8B-B14F-4D97-AF65-F5344CB8AC3E}">
        <p14:creationId xmlns:p14="http://schemas.microsoft.com/office/powerpoint/2010/main" val="236174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7952" y="832745"/>
            <a:ext cx="6606651" cy="5854629"/>
          </a:xfrm>
          <a:prstGeom prst="rect">
            <a:avLst/>
          </a:prstGeom>
          <a:ln>
            <a:solidFill>
              <a:srgbClr val="000000"/>
            </a:solidFill>
          </a:ln>
        </p:spPr>
      </p:pic>
      <p:sp>
        <p:nvSpPr>
          <p:cNvPr id="3" name="Title 2"/>
          <p:cNvSpPr>
            <a:spLocks noGrp="1"/>
          </p:cNvSpPr>
          <p:nvPr>
            <p:ph type="title"/>
          </p:nvPr>
        </p:nvSpPr>
        <p:spPr>
          <a:xfrm>
            <a:off x="0" y="101150"/>
            <a:ext cx="9144000" cy="731595"/>
          </a:xfrm>
        </p:spPr>
        <p:txBody>
          <a:bodyPr>
            <a:normAutofit fontScale="90000"/>
          </a:bodyPr>
          <a:lstStyle/>
          <a:p>
            <a:r>
              <a:rPr lang="en-US" dirty="0" smtClean="0"/>
              <a:t>T distribution bell shaped, but longer tails</a:t>
            </a:r>
            <a:endParaRPr lang="en-US" dirty="0"/>
          </a:p>
        </p:txBody>
      </p:sp>
    </p:spTree>
    <p:extLst>
      <p:ext uri="{BB962C8B-B14F-4D97-AF65-F5344CB8AC3E}">
        <p14:creationId xmlns:p14="http://schemas.microsoft.com/office/powerpoint/2010/main" val="117520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4362" y="1180011"/>
            <a:ext cx="7700530" cy="5457592"/>
          </a:xfrm>
          <a:prstGeom prst="rect">
            <a:avLst/>
          </a:prstGeom>
        </p:spPr>
      </p:pic>
      <p:sp>
        <p:nvSpPr>
          <p:cNvPr id="2" name="Title 1"/>
          <p:cNvSpPr>
            <a:spLocks noGrp="1"/>
          </p:cNvSpPr>
          <p:nvPr>
            <p:ph type="title"/>
          </p:nvPr>
        </p:nvSpPr>
        <p:spPr>
          <a:xfrm>
            <a:off x="55518" y="142787"/>
            <a:ext cx="9088482" cy="696897"/>
          </a:xfrm>
        </p:spPr>
        <p:txBody>
          <a:bodyPr>
            <a:noAutofit/>
          </a:bodyPr>
          <a:lstStyle/>
          <a:p>
            <a:r>
              <a:rPr lang="en-US" sz="3200" dirty="0" smtClean="0"/>
              <a:t>Example - one-sample t-test: Ross students have higher SAT scores?</a:t>
            </a:r>
            <a:endParaRPr lang="en-US" sz="3200" dirty="0"/>
          </a:p>
        </p:txBody>
      </p:sp>
    </p:spTree>
    <p:extLst>
      <p:ext uri="{BB962C8B-B14F-4D97-AF65-F5344CB8AC3E}">
        <p14:creationId xmlns:p14="http://schemas.microsoft.com/office/powerpoint/2010/main" val="17586474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one-sample t-test: SAT scores</a:t>
            </a:r>
            <a:endParaRPr lang="en-US" dirty="0"/>
          </a:p>
        </p:txBody>
      </p:sp>
      <p:sp>
        <p:nvSpPr>
          <p:cNvPr id="4" name="Content Placeholder 3"/>
          <p:cNvSpPr>
            <a:spLocks noGrp="1"/>
          </p:cNvSpPr>
          <p:nvPr>
            <p:ph idx="1"/>
          </p:nvPr>
        </p:nvSpPr>
        <p:spPr/>
        <p:txBody>
          <a:bodyPr>
            <a:normAutofit lnSpcReduction="10000"/>
          </a:bodyPr>
          <a:lstStyle/>
          <a:p>
            <a:r>
              <a:rPr lang="en-US" dirty="0" smtClean="0"/>
              <a:t>Can we use t-test? Yes.</a:t>
            </a:r>
          </a:p>
          <a:p>
            <a:r>
              <a:rPr lang="en-US" dirty="0" smtClean="0"/>
              <a:t>Construct hypotheses:</a:t>
            </a:r>
          </a:p>
          <a:p>
            <a:pPr lvl="1"/>
            <a:r>
              <a:rPr lang="en-US" dirty="0" smtClean="0"/>
              <a:t>H0: </a:t>
            </a:r>
            <a:r>
              <a:rPr lang="en-US" dirty="0" smtClean="0">
                <a:latin typeface="Symbol" charset="2"/>
                <a:cs typeface="Symbol" charset="2"/>
              </a:rPr>
              <a:t>m</a:t>
            </a:r>
            <a:r>
              <a:rPr lang="en-US" dirty="0" smtClean="0"/>
              <a:t> = 500, where </a:t>
            </a:r>
            <a:r>
              <a:rPr lang="en-US" dirty="0" smtClean="0">
                <a:latin typeface="Symbol" charset="2"/>
                <a:cs typeface="Symbol" charset="2"/>
              </a:rPr>
              <a:t>m</a:t>
            </a:r>
            <a:r>
              <a:rPr lang="en-US" dirty="0" smtClean="0"/>
              <a:t> is the mean SAT score of Ross students</a:t>
            </a:r>
          </a:p>
          <a:p>
            <a:pPr lvl="1"/>
            <a:r>
              <a:rPr lang="en-US" dirty="0" smtClean="0"/>
              <a:t>HA: </a:t>
            </a:r>
            <a:r>
              <a:rPr lang="en-US" dirty="0" smtClean="0">
                <a:latin typeface="Symbol" charset="2"/>
                <a:cs typeface="Symbol" charset="2"/>
              </a:rPr>
              <a:t>m</a:t>
            </a:r>
            <a:r>
              <a:rPr lang="en-US" dirty="0" smtClean="0"/>
              <a:t> &gt; 500</a:t>
            </a:r>
          </a:p>
          <a:p>
            <a:r>
              <a:rPr lang="en-US" dirty="0" smtClean="0"/>
              <a:t>Calculate t:</a:t>
            </a:r>
          </a:p>
          <a:p>
            <a:r>
              <a:rPr lang="en-US" dirty="0" smtClean="0"/>
              <a:t>Determine p value, probability of obtaining a test statistic this extreme assuming the null hypothesis is true</a:t>
            </a:r>
            <a:endParaRPr lang="en-US" dirty="0"/>
          </a:p>
        </p:txBody>
      </p:sp>
      <p:pic>
        <p:nvPicPr>
          <p:cNvPr id="5" name="Picture 4"/>
          <p:cNvPicPr>
            <a:picLocks noChangeAspect="1"/>
          </p:cNvPicPr>
          <p:nvPr/>
        </p:nvPicPr>
        <p:blipFill>
          <a:blip r:embed="rId2"/>
          <a:stretch>
            <a:fillRect/>
          </a:stretch>
        </p:blipFill>
        <p:spPr>
          <a:xfrm>
            <a:off x="3199229" y="3615500"/>
            <a:ext cx="5812734" cy="889227"/>
          </a:xfrm>
          <a:prstGeom prst="rect">
            <a:avLst/>
          </a:prstGeom>
          <a:ln>
            <a:solidFill>
              <a:srgbClr val="000000"/>
            </a:solidFill>
          </a:ln>
        </p:spPr>
      </p:pic>
    </p:spTree>
    <p:extLst>
      <p:ext uri="{BB962C8B-B14F-4D97-AF65-F5344CB8AC3E}">
        <p14:creationId xmlns:p14="http://schemas.microsoft.com/office/powerpoint/2010/main" val="267287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one-sample t-test: SAT scores</a:t>
            </a:r>
            <a:endParaRPr lang="en-US" dirty="0"/>
          </a:p>
        </p:txBody>
      </p:sp>
      <p:sp>
        <p:nvSpPr>
          <p:cNvPr id="3" name="Content Placeholder 2"/>
          <p:cNvSpPr>
            <a:spLocks noGrp="1"/>
          </p:cNvSpPr>
          <p:nvPr>
            <p:ph idx="1"/>
          </p:nvPr>
        </p:nvSpPr>
        <p:spPr/>
        <p:txBody>
          <a:bodyPr/>
          <a:lstStyle/>
          <a:p>
            <a:r>
              <a:rPr lang="en-US" dirty="0" smtClean="0"/>
              <a:t>Find p value using null distribution of test statistic</a:t>
            </a:r>
            <a:endParaRPr lang="en-US" dirty="0"/>
          </a:p>
        </p:txBody>
      </p:sp>
      <p:pic>
        <p:nvPicPr>
          <p:cNvPr id="4" name="Picture 3"/>
          <p:cNvPicPr>
            <a:picLocks noChangeAspect="1"/>
          </p:cNvPicPr>
          <p:nvPr/>
        </p:nvPicPr>
        <p:blipFill>
          <a:blip r:embed="rId2"/>
          <a:stretch>
            <a:fillRect/>
          </a:stretch>
        </p:blipFill>
        <p:spPr>
          <a:xfrm>
            <a:off x="2410771" y="2414958"/>
            <a:ext cx="5858819" cy="4031343"/>
          </a:xfrm>
          <a:prstGeom prst="rect">
            <a:avLst/>
          </a:prstGeom>
          <a:ln>
            <a:solidFill>
              <a:srgbClr val="000000"/>
            </a:solidFill>
          </a:ln>
        </p:spPr>
      </p:pic>
    </p:spTree>
    <p:extLst>
      <p:ext uri="{BB962C8B-B14F-4D97-AF65-F5344CB8AC3E}">
        <p14:creationId xmlns:p14="http://schemas.microsoft.com/office/powerpoint/2010/main" val="61059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43456" y="2519053"/>
            <a:ext cx="4530718" cy="3344944"/>
          </a:xfrm>
          <a:prstGeom prst="rect">
            <a:avLst/>
          </a:prstGeom>
        </p:spPr>
      </p:pic>
      <p:sp>
        <p:nvSpPr>
          <p:cNvPr id="2" name="Title 1"/>
          <p:cNvSpPr>
            <a:spLocks noGrp="1"/>
          </p:cNvSpPr>
          <p:nvPr>
            <p:ph type="title"/>
          </p:nvPr>
        </p:nvSpPr>
        <p:spPr/>
        <p:txBody>
          <a:bodyPr/>
          <a:lstStyle/>
          <a:p>
            <a:r>
              <a:rPr lang="en-US" dirty="0" smtClean="0"/>
              <a:t>Using R - one-sample t-test</a:t>
            </a:r>
            <a:endParaRPr lang="en-US" dirty="0"/>
          </a:p>
        </p:txBody>
      </p:sp>
      <p:sp>
        <p:nvSpPr>
          <p:cNvPr id="3" name="Content Placeholder 2"/>
          <p:cNvSpPr>
            <a:spLocks noGrp="1"/>
          </p:cNvSpPr>
          <p:nvPr>
            <p:ph idx="1"/>
          </p:nvPr>
        </p:nvSpPr>
        <p:spPr>
          <a:xfrm>
            <a:off x="457200" y="1600201"/>
            <a:ext cx="8229600" cy="696788"/>
          </a:xfrm>
        </p:spPr>
        <p:txBody>
          <a:bodyPr/>
          <a:lstStyle/>
          <a:p>
            <a:r>
              <a:rPr lang="en-US" dirty="0" smtClean="0"/>
              <a:t>Draw the plot, showing location of t</a:t>
            </a:r>
            <a:endParaRPr lang="en-US" dirty="0"/>
          </a:p>
        </p:txBody>
      </p:sp>
      <p:pic>
        <p:nvPicPr>
          <p:cNvPr id="4" name="Picture 3"/>
          <p:cNvPicPr>
            <a:picLocks noChangeAspect="1"/>
          </p:cNvPicPr>
          <p:nvPr/>
        </p:nvPicPr>
        <p:blipFill>
          <a:blip r:embed="rId4"/>
          <a:stretch>
            <a:fillRect/>
          </a:stretch>
        </p:blipFill>
        <p:spPr>
          <a:xfrm>
            <a:off x="324132" y="2456055"/>
            <a:ext cx="3652350" cy="861912"/>
          </a:xfrm>
          <a:prstGeom prst="rect">
            <a:avLst/>
          </a:prstGeom>
          <a:ln>
            <a:solidFill>
              <a:srgbClr val="000000"/>
            </a:solidFill>
          </a:ln>
        </p:spPr>
      </p:pic>
      <p:pic>
        <p:nvPicPr>
          <p:cNvPr id="6" name="Picture 5"/>
          <p:cNvPicPr>
            <a:picLocks noChangeAspect="1"/>
          </p:cNvPicPr>
          <p:nvPr/>
        </p:nvPicPr>
        <p:blipFill>
          <a:blip r:embed="rId5"/>
          <a:stretch>
            <a:fillRect/>
          </a:stretch>
        </p:blipFill>
        <p:spPr>
          <a:xfrm>
            <a:off x="7601000" y="3122792"/>
            <a:ext cx="779280" cy="1176981"/>
          </a:xfrm>
          <a:prstGeom prst="rect">
            <a:avLst/>
          </a:prstGeom>
        </p:spPr>
      </p:pic>
      <p:sp>
        <p:nvSpPr>
          <p:cNvPr id="7" name="Content Placeholder 2"/>
          <p:cNvSpPr txBox="1">
            <a:spLocks/>
          </p:cNvSpPr>
          <p:nvPr/>
        </p:nvSpPr>
        <p:spPr>
          <a:xfrm>
            <a:off x="469981" y="3598519"/>
            <a:ext cx="3562019" cy="12383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Find probability of t = 1 or larger </a:t>
            </a:r>
            <a:endParaRPr lang="en-US" dirty="0"/>
          </a:p>
        </p:txBody>
      </p:sp>
      <p:pic>
        <p:nvPicPr>
          <p:cNvPr id="8" name="Picture 7"/>
          <p:cNvPicPr>
            <a:picLocks noChangeAspect="1"/>
          </p:cNvPicPr>
          <p:nvPr/>
        </p:nvPicPr>
        <p:blipFill>
          <a:blip r:embed="rId6"/>
          <a:stretch>
            <a:fillRect/>
          </a:stretch>
        </p:blipFill>
        <p:spPr>
          <a:xfrm>
            <a:off x="1632645" y="4836859"/>
            <a:ext cx="2159000" cy="1600200"/>
          </a:xfrm>
          <a:prstGeom prst="rect">
            <a:avLst/>
          </a:prstGeom>
          <a:ln>
            <a:solidFill>
              <a:srgbClr val="000000"/>
            </a:solidFill>
          </a:ln>
        </p:spPr>
      </p:pic>
      <p:sp>
        <p:nvSpPr>
          <p:cNvPr id="9" name="Content Placeholder 2"/>
          <p:cNvSpPr txBox="1">
            <a:spLocks/>
          </p:cNvSpPr>
          <p:nvPr/>
        </p:nvSpPr>
        <p:spPr>
          <a:xfrm>
            <a:off x="4392035" y="5881443"/>
            <a:ext cx="3562019" cy="6348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 value is 0.195</a:t>
            </a:r>
            <a:endParaRPr lang="en-US" dirty="0"/>
          </a:p>
        </p:txBody>
      </p:sp>
    </p:spTree>
    <p:extLst>
      <p:ext uri="{BB962C8B-B14F-4D97-AF65-F5344CB8AC3E}">
        <p14:creationId xmlns:p14="http://schemas.microsoft.com/office/powerpoint/2010/main" val="3351630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2213</TotalTime>
  <Words>640</Words>
  <Application>Microsoft Macintosh PowerPoint</Application>
  <PresentationFormat>On-screen Show (4:3)</PresentationFormat>
  <Paragraphs>57</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Inference - One-sample t test</vt:lpstr>
      <vt:lpstr>T test useful when you don't know population standard deviation</vt:lpstr>
      <vt:lpstr>How to use a one-sample t test </vt:lpstr>
      <vt:lpstr>Comparing Z and t</vt:lpstr>
      <vt:lpstr>T distribution bell shaped, but longer tails</vt:lpstr>
      <vt:lpstr>Example - one-sample t-test: Ross students have higher SAT scores?</vt:lpstr>
      <vt:lpstr>Example - one-sample t-test: SAT scores</vt:lpstr>
      <vt:lpstr>Example - one-sample t-test: SAT scores</vt:lpstr>
      <vt:lpstr>Using R - one-sample t-test</vt:lpstr>
      <vt:lpstr>PowerPoint Presentation</vt:lpstr>
      <vt:lpstr>Example - one-sample t test: Using t.test in R</vt:lpstr>
      <vt:lpstr>Example: Using t.test in R</vt:lpstr>
      <vt:lpstr>Practice - you solve it </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Loraine</dc:creator>
  <cp:lastModifiedBy>Ann Loraine</cp:lastModifiedBy>
  <cp:revision>46</cp:revision>
  <dcterms:created xsi:type="dcterms:W3CDTF">2017-03-12T14:27:47Z</dcterms:created>
  <dcterms:modified xsi:type="dcterms:W3CDTF">2018-03-19T16:29:30Z</dcterms:modified>
</cp:coreProperties>
</file>