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handoutMasterIdLst>
    <p:handoutMasterId r:id="rId89"/>
  </p:handoutMasterIdLst>
  <p:sldIdLst>
    <p:sldId id="474" r:id="rId2"/>
    <p:sldId id="458" r:id="rId3"/>
    <p:sldId id="461" r:id="rId4"/>
    <p:sldId id="482" r:id="rId5"/>
    <p:sldId id="541" r:id="rId6"/>
    <p:sldId id="487" r:id="rId7"/>
    <p:sldId id="485" r:id="rId8"/>
    <p:sldId id="486" r:id="rId9"/>
    <p:sldId id="415" r:id="rId10"/>
    <p:sldId id="568" r:id="rId11"/>
    <p:sldId id="569" r:id="rId12"/>
    <p:sldId id="570" r:id="rId13"/>
    <p:sldId id="567" r:id="rId14"/>
    <p:sldId id="478" r:id="rId15"/>
    <p:sldId id="448" r:id="rId16"/>
    <p:sldId id="571" r:id="rId17"/>
    <p:sldId id="421" r:id="rId18"/>
    <p:sldId id="479" r:id="rId19"/>
    <p:sldId id="480" r:id="rId20"/>
    <p:sldId id="481" r:id="rId21"/>
    <p:sldId id="572" r:id="rId22"/>
    <p:sldId id="489" r:id="rId23"/>
    <p:sldId id="491" r:id="rId24"/>
    <p:sldId id="534" r:id="rId25"/>
    <p:sldId id="545" r:id="rId26"/>
    <p:sldId id="535" r:id="rId27"/>
    <p:sldId id="546" r:id="rId28"/>
    <p:sldId id="547" r:id="rId29"/>
    <p:sldId id="548" r:id="rId30"/>
    <p:sldId id="549" r:id="rId31"/>
    <p:sldId id="550" r:id="rId32"/>
    <p:sldId id="551" r:id="rId33"/>
    <p:sldId id="552" r:id="rId34"/>
    <p:sldId id="553" r:id="rId35"/>
    <p:sldId id="554" r:id="rId36"/>
    <p:sldId id="555" r:id="rId37"/>
    <p:sldId id="556" r:id="rId38"/>
    <p:sldId id="557" r:id="rId39"/>
    <p:sldId id="563" r:id="rId40"/>
    <p:sldId id="564" r:id="rId41"/>
    <p:sldId id="558" r:id="rId42"/>
    <p:sldId id="559" r:id="rId43"/>
    <p:sldId id="560" r:id="rId44"/>
    <p:sldId id="561" r:id="rId45"/>
    <p:sldId id="562" r:id="rId46"/>
    <p:sldId id="416" r:id="rId47"/>
    <p:sldId id="497" r:id="rId48"/>
    <p:sldId id="498" r:id="rId49"/>
    <p:sldId id="501" r:id="rId50"/>
    <p:sldId id="502" r:id="rId51"/>
    <p:sldId id="518" r:id="rId52"/>
    <p:sldId id="503" r:id="rId53"/>
    <p:sldId id="500" r:id="rId54"/>
    <p:sldId id="504" r:id="rId55"/>
    <p:sldId id="519" r:id="rId56"/>
    <p:sldId id="337" r:id="rId57"/>
    <p:sldId id="360" r:id="rId58"/>
    <p:sldId id="520" r:id="rId59"/>
    <p:sldId id="505" r:id="rId60"/>
    <p:sldId id="506" r:id="rId61"/>
    <p:sldId id="507" r:id="rId62"/>
    <p:sldId id="513" r:id="rId63"/>
    <p:sldId id="514" r:id="rId64"/>
    <p:sldId id="508" r:id="rId65"/>
    <p:sldId id="511" r:id="rId66"/>
    <p:sldId id="510" r:id="rId67"/>
    <p:sldId id="512" r:id="rId68"/>
    <p:sldId id="516" r:id="rId69"/>
    <p:sldId id="515" r:id="rId70"/>
    <p:sldId id="521" r:id="rId71"/>
    <p:sldId id="522" r:id="rId72"/>
    <p:sldId id="376" r:id="rId73"/>
    <p:sldId id="420" r:id="rId74"/>
    <p:sldId id="523" r:id="rId75"/>
    <p:sldId id="525" r:id="rId76"/>
    <p:sldId id="524" r:id="rId77"/>
    <p:sldId id="526" r:id="rId78"/>
    <p:sldId id="527" r:id="rId79"/>
    <p:sldId id="528" r:id="rId80"/>
    <p:sldId id="543" r:id="rId81"/>
    <p:sldId id="529" r:id="rId82"/>
    <p:sldId id="542" r:id="rId83"/>
    <p:sldId id="530" r:id="rId84"/>
    <p:sldId id="531" r:id="rId85"/>
    <p:sldId id="533" r:id="rId86"/>
    <p:sldId id="53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8E2844-DB3B-EE4B-AE0A-EA306AC38296}">
          <p14:sldIdLst>
            <p14:sldId id="474"/>
            <p14:sldId id="458"/>
            <p14:sldId id="461"/>
            <p14:sldId id="482"/>
            <p14:sldId id="541"/>
            <p14:sldId id="487"/>
            <p14:sldId id="485"/>
            <p14:sldId id="486"/>
            <p14:sldId id="415"/>
            <p14:sldId id="568"/>
            <p14:sldId id="569"/>
            <p14:sldId id="570"/>
            <p14:sldId id="567"/>
            <p14:sldId id="478"/>
            <p14:sldId id="448"/>
            <p14:sldId id="571"/>
            <p14:sldId id="421"/>
            <p14:sldId id="479"/>
            <p14:sldId id="480"/>
            <p14:sldId id="481"/>
            <p14:sldId id="572"/>
            <p14:sldId id="489"/>
            <p14:sldId id="491"/>
            <p14:sldId id="534"/>
            <p14:sldId id="545"/>
            <p14:sldId id="535"/>
            <p14:sldId id="546"/>
            <p14:sldId id="547"/>
            <p14:sldId id="548"/>
            <p14:sldId id="549"/>
            <p14:sldId id="550"/>
            <p14:sldId id="551"/>
            <p14:sldId id="552"/>
            <p14:sldId id="553"/>
            <p14:sldId id="554"/>
            <p14:sldId id="555"/>
            <p14:sldId id="556"/>
            <p14:sldId id="557"/>
            <p14:sldId id="563"/>
            <p14:sldId id="564"/>
            <p14:sldId id="558"/>
            <p14:sldId id="559"/>
            <p14:sldId id="560"/>
            <p14:sldId id="561"/>
            <p14:sldId id="562"/>
            <p14:sldId id="416"/>
            <p14:sldId id="497"/>
            <p14:sldId id="498"/>
            <p14:sldId id="501"/>
            <p14:sldId id="502"/>
            <p14:sldId id="518"/>
            <p14:sldId id="503"/>
            <p14:sldId id="500"/>
            <p14:sldId id="504"/>
            <p14:sldId id="519"/>
            <p14:sldId id="337"/>
            <p14:sldId id="360"/>
            <p14:sldId id="520"/>
            <p14:sldId id="505"/>
            <p14:sldId id="506"/>
            <p14:sldId id="507"/>
            <p14:sldId id="513"/>
            <p14:sldId id="514"/>
            <p14:sldId id="508"/>
            <p14:sldId id="511"/>
            <p14:sldId id="510"/>
            <p14:sldId id="512"/>
            <p14:sldId id="516"/>
            <p14:sldId id="515"/>
            <p14:sldId id="521"/>
            <p14:sldId id="522"/>
            <p14:sldId id="376"/>
            <p14:sldId id="420"/>
            <p14:sldId id="523"/>
            <p14:sldId id="525"/>
            <p14:sldId id="524"/>
            <p14:sldId id="526"/>
            <p14:sldId id="527"/>
            <p14:sldId id="528"/>
            <p14:sldId id="543"/>
            <p14:sldId id="529"/>
            <p14:sldId id="542"/>
            <p14:sldId id="530"/>
            <p14:sldId id="531"/>
            <p14:sldId id="533"/>
            <p14:sldId id="5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1667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32" autoAdjust="0"/>
  </p:normalViewPr>
  <p:slideViewPr>
    <p:cSldViewPr snapToGrid="0" snapToObjects="1">
      <p:cViewPr varScale="1">
        <p:scale>
          <a:sx n="90" d="100"/>
          <a:sy n="90" d="100"/>
        </p:scale>
        <p:origin x="-968" y="-112"/>
      </p:cViewPr>
      <p:guideLst>
        <p:guide orient="horz" pos="2160"/>
        <p:guide pos="2880"/>
      </p:guideLst>
    </p:cSldViewPr>
  </p:slideViewPr>
  <p:notesTextViewPr>
    <p:cViewPr>
      <p:scale>
        <a:sx n="125" d="100"/>
        <a:sy n="125" d="100"/>
      </p:scale>
      <p:origin x="0" y="0"/>
    </p:cViewPr>
  </p:notesTextViewPr>
  <p:sorterViewPr>
    <p:cViewPr>
      <p:scale>
        <a:sx n="80" d="100"/>
        <a:sy n="80" d="100"/>
      </p:scale>
      <p:origin x="0" y="612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9830E2-9C93-B645-BD26-DE9C6B0B5A5E}" type="datetimeFigureOut">
              <a:rPr lang="en-US" smtClean="0"/>
              <a:pPr/>
              <a:t>4/15/18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1A5089-0DAB-284E-ADBD-B68EAE947EB1}" type="slidenum">
              <a:rPr lang="en-US" smtClean="0"/>
              <a:pPr/>
              <a:t>‹#›</a:t>
            </a:fld>
            <a:endParaRPr lang="en-US"/>
          </a:p>
        </p:txBody>
      </p:sp>
    </p:spTree>
    <p:extLst>
      <p:ext uri="{BB962C8B-B14F-4D97-AF65-F5344CB8AC3E}">
        <p14:creationId xmlns:p14="http://schemas.microsoft.com/office/powerpoint/2010/main" val="3667254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4A7AB-5E22-3C48-8FD9-2A8022579471}" type="datetimeFigureOut">
              <a:rPr lang="en-US" smtClean="0"/>
              <a:pPr/>
              <a:t>4/15/18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481C0-C5E2-8F47-AA7C-810A4282E1F1}" type="slidenum">
              <a:rPr lang="en-US" smtClean="0"/>
              <a:pPr/>
              <a:t>‹#›</a:t>
            </a:fld>
            <a:endParaRPr lang="en-US"/>
          </a:p>
        </p:txBody>
      </p:sp>
    </p:spTree>
    <p:extLst>
      <p:ext uri="{BB962C8B-B14F-4D97-AF65-F5344CB8AC3E}">
        <p14:creationId xmlns:p14="http://schemas.microsoft.com/office/powerpoint/2010/main" val="17438357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used</a:t>
            </a:r>
            <a:r>
              <a:rPr lang="en-US" baseline="0" dirty="0" smtClean="0"/>
              <a:t> today come from two papers. The RNA-</a:t>
            </a:r>
            <a:r>
              <a:rPr lang="en-US" baseline="0" dirty="0" err="1" smtClean="0"/>
              <a:t>Seq</a:t>
            </a:r>
            <a:r>
              <a:rPr lang="en-US" baseline="0" dirty="0" smtClean="0"/>
              <a:t> data set first was introduced in the Camelina genome paper (top). They mainly used it to inform annotation - to identify genes and gene structures. The also examined the very interesting question of how genes from the three sub-genomes of Camelina are expressed. The authors then performed a more in-depth analysis of the transcriptome. If you read the article (bottom) you'll see that they used a very different pipeline from what you'll learn today. This is perfectly fine, and it highlights how the computational biologist has many methods and approaches to choose from. But it also highlights how important it is to document and record your work. Each choice and approach needs to be recorded carefully so that you can understand how these choices may affect the downstream analysis.</a:t>
            </a:r>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1</a:t>
            </a:fld>
            <a:endParaRPr lang="en-US"/>
          </a:p>
        </p:txBody>
      </p:sp>
    </p:spTree>
    <p:extLst>
      <p:ext uri="{BB962C8B-B14F-4D97-AF65-F5344CB8AC3E}">
        <p14:creationId xmlns:p14="http://schemas.microsoft.com/office/powerpoint/2010/main" val="118786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73</a:t>
            </a:fld>
            <a:endParaRPr lang="en-US"/>
          </a:p>
        </p:txBody>
      </p:sp>
    </p:spTree>
    <p:extLst>
      <p:ext uri="{BB962C8B-B14F-4D97-AF65-F5344CB8AC3E}">
        <p14:creationId xmlns:p14="http://schemas.microsoft.com/office/powerpoint/2010/main" val="260598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2</a:t>
            </a:fld>
            <a:endParaRPr lang="en-US"/>
          </a:p>
        </p:txBody>
      </p:sp>
    </p:spTree>
    <p:extLst>
      <p:ext uri="{BB962C8B-B14F-4D97-AF65-F5344CB8AC3E}">
        <p14:creationId xmlns:p14="http://schemas.microsoft.com/office/powerpoint/2010/main" val="215905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photo image (upper</a:t>
            </a:r>
            <a:r>
              <a:rPr lang="en-US" baseline="0" dirty="0" smtClean="0"/>
              <a:t> left) from http://</a:t>
            </a:r>
            <a:r>
              <a:rPr lang="en-US" baseline="0" dirty="0" err="1" smtClean="0"/>
              <a:t>agiletools.wordpress.com</a:t>
            </a:r>
            <a:r>
              <a:rPr lang="en-US" baseline="0" dirty="0" smtClean="0"/>
              <a:t>/2008/09/10/10-different-ways-to-run-a-planning-meeting/</a:t>
            </a:r>
          </a:p>
          <a:p>
            <a:r>
              <a:rPr lang="en-US" baseline="0" dirty="0" smtClean="0"/>
              <a:t>Arabidopsis image from Loraine Lab </a:t>
            </a:r>
          </a:p>
          <a:p>
            <a:r>
              <a:rPr lang="en-US" baseline="0" dirty="0" err="1" smtClean="0"/>
              <a:t>Flowcell</a:t>
            </a:r>
            <a:r>
              <a:rPr lang="en-US" baseline="0" dirty="0" smtClean="0"/>
              <a:t> image (middle) from http://</a:t>
            </a:r>
            <a:r>
              <a:rPr lang="en-US" baseline="0" dirty="0" err="1" smtClean="0"/>
              <a:t>www.giga.ulg.ac.be</a:t>
            </a:r>
            <a:r>
              <a:rPr lang="en-US" baseline="0" dirty="0" smtClean="0"/>
              <a:t>/</a:t>
            </a:r>
            <a:r>
              <a:rPr lang="en-US" baseline="0" dirty="0" err="1" smtClean="0"/>
              <a:t>jcms</a:t>
            </a:r>
            <a:r>
              <a:rPr lang="en-US" baseline="0" dirty="0" smtClean="0"/>
              <a:t>/prod_26859/</a:t>
            </a:r>
            <a:r>
              <a:rPr lang="en-US" baseline="0" dirty="0" err="1" smtClean="0"/>
              <a:t>illumina</a:t>
            </a:r>
            <a:r>
              <a:rPr lang="en-US" baseline="0" dirty="0" smtClean="0"/>
              <a:t>-genome-</a:t>
            </a:r>
            <a:r>
              <a:rPr lang="en-US" baseline="0" dirty="0" err="1" smtClean="0"/>
              <a:t>analyser</a:t>
            </a:r>
            <a:r>
              <a:rPr lang="en-US" baseline="0" dirty="0" smtClean="0"/>
              <a:t>-sequencing-technology-how-it-works</a:t>
            </a:r>
          </a:p>
          <a:p>
            <a:r>
              <a:rPr lang="en-US" baseline="0" dirty="0" err="1" smtClean="0"/>
              <a:t>HiSeq</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4</a:t>
            </a:fld>
            <a:endParaRPr lang="en-US"/>
          </a:p>
        </p:txBody>
      </p:sp>
    </p:spTree>
    <p:extLst>
      <p:ext uri="{BB962C8B-B14F-4D97-AF65-F5344CB8AC3E}">
        <p14:creationId xmlns:p14="http://schemas.microsoft.com/office/powerpoint/2010/main" val="212542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57C8D-DEAA-EA40-AB1B-CB66212B4067}" type="slidenum">
              <a:rPr lang="en-US" smtClean="0"/>
              <a:pPr/>
              <a:t>5</a:t>
            </a:fld>
            <a:endParaRPr lang="en-US"/>
          </a:p>
        </p:txBody>
      </p:sp>
    </p:spTree>
    <p:extLst>
      <p:ext uri="{BB962C8B-B14F-4D97-AF65-F5344CB8AC3E}">
        <p14:creationId xmlns:p14="http://schemas.microsoft.com/office/powerpoint/2010/main" val="167522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two records from a fastq file for read 1 and</a:t>
            </a:r>
            <a:r>
              <a:rPr lang="en-US" baseline="0" dirty="0" smtClean="0"/>
              <a:t> another fastq file for read 2 of the same fragment. The first line has the read identifier and a second section of text that indicates whether the record is from read 1 or read 2. The second line contains the sequence and the fourth line contains the per-base quality scores. The quality scores typically range from 0 to 41, with 41 being the highest quality. The quality scores are encoded using a system that connects characters with quality scores. Also, it's important to understand that read1 and read2 are sequences taken from the opposite strands of the same library molecule. This means that the pair of reads represents one molecule, or one count. </a:t>
            </a:r>
          </a:p>
          <a:p>
            <a:r>
              <a:rPr lang="en-US" baseline="0" dirty="0" smtClean="0"/>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The Sanger FASTQ file format for sequences with quality scores, and the </a:t>
            </a:r>
            <a:r>
              <a:rPr lang="en-US" b="1" dirty="0" err="1" smtClean="0"/>
              <a:t>Solexa</a:t>
            </a:r>
            <a:r>
              <a:rPr lang="en-US" b="1" dirty="0" smtClean="0"/>
              <a:t>/Illumina FASTQ variants.</a:t>
            </a:r>
          </a:p>
          <a:p>
            <a:r>
              <a:rPr lang="en-US" dirty="0" smtClean="0"/>
              <a:t>http://</a:t>
            </a:r>
            <a:r>
              <a:rPr lang="en-US" dirty="0" err="1" smtClean="0"/>
              <a:t>www.ncbi.nlm.nih.gov</a:t>
            </a:r>
            <a:r>
              <a:rPr lang="en-US" dirty="0" smtClean="0"/>
              <a:t>/</a:t>
            </a:r>
            <a:r>
              <a:rPr lang="en-US" dirty="0" err="1" smtClean="0"/>
              <a:t>pubmed?term</a:t>
            </a:r>
            <a:r>
              <a:rPr lang="en-US" dirty="0" smtClean="0"/>
              <a:t>=20015970</a:t>
            </a:r>
          </a:p>
          <a:p>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t>6</a:t>
            </a:fld>
            <a:endParaRPr lang="en-US"/>
          </a:p>
        </p:txBody>
      </p:sp>
    </p:spTree>
    <p:extLst>
      <p:ext uri="{BB962C8B-B14F-4D97-AF65-F5344CB8AC3E}">
        <p14:creationId xmlns:p14="http://schemas.microsoft.com/office/powerpoint/2010/main" val="113915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18</a:t>
            </a:fld>
            <a:endParaRPr lang="en-US"/>
          </a:p>
        </p:txBody>
      </p:sp>
    </p:spTree>
    <p:extLst>
      <p:ext uri="{BB962C8B-B14F-4D97-AF65-F5344CB8AC3E}">
        <p14:creationId xmlns:p14="http://schemas.microsoft.com/office/powerpoint/2010/main" val="35034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Genome Browser is free from BioViz.org.</a:t>
            </a:r>
            <a:r>
              <a:rPr lang="en-US" baseline="0" dirty="0" smtClean="0"/>
              <a:t> You can get an installer for your platform by clicking the download links!</a:t>
            </a:r>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46</a:t>
            </a:fld>
            <a:endParaRPr lang="en-US"/>
          </a:p>
        </p:txBody>
      </p:sp>
    </p:spTree>
    <p:extLst>
      <p:ext uri="{BB962C8B-B14F-4D97-AF65-F5344CB8AC3E}">
        <p14:creationId xmlns:p14="http://schemas.microsoft.com/office/powerpoint/2010/main" val="405187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start IGB, you'll see the</a:t>
            </a:r>
            <a:r>
              <a:rPr lang="en-US" baseline="0" dirty="0" smtClean="0"/>
              <a:t> IGB "Start screen." The images are shortcuts to frequently used genomes. To go to the Camelina genome, use the Species menu. </a:t>
            </a:r>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47</a:t>
            </a:fld>
            <a:endParaRPr lang="en-US"/>
          </a:p>
        </p:txBody>
      </p:sp>
    </p:spTree>
    <p:extLst>
      <p:ext uri="{BB962C8B-B14F-4D97-AF65-F5344CB8AC3E}">
        <p14:creationId xmlns:p14="http://schemas.microsoft.com/office/powerpoint/2010/main" val="248185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select the latest Camelina genome. There's only one genome release from April 2014.</a:t>
            </a:r>
            <a:endParaRPr lang="en-US" dirty="0"/>
          </a:p>
        </p:txBody>
      </p:sp>
      <p:sp>
        <p:nvSpPr>
          <p:cNvPr id="4" name="Slide Number Placeholder 3"/>
          <p:cNvSpPr>
            <a:spLocks noGrp="1"/>
          </p:cNvSpPr>
          <p:nvPr>
            <p:ph type="sldNum" sz="quarter" idx="10"/>
          </p:nvPr>
        </p:nvSpPr>
        <p:spPr/>
        <p:txBody>
          <a:bodyPr/>
          <a:lstStyle/>
          <a:p>
            <a:fld id="{5BA481C0-C5E2-8F47-AA7C-810A4282E1F1}" type="slidenum">
              <a:rPr lang="en-US" smtClean="0"/>
              <a:pPr/>
              <a:t>48</a:t>
            </a:fld>
            <a:endParaRPr lang="en-US"/>
          </a:p>
        </p:txBody>
      </p:sp>
    </p:spTree>
    <p:extLst>
      <p:ext uri="{BB962C8B-B14F-4D97-AF65-F5344CB8AC3E}">
        <p14:creationId xmlns:p14="http://schemas.microsoft.com/office/powerpoint/2010/main" val="248185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C22A7-EBFD-F748-AC48-7944C17BCF90}" type="datetime1">
              <a:rPr lang="en-US" smtClean="0"/>
              <a:pPr/>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164995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4F4D8-E548-954B-8722-C51AB0F51838}" type="datetime1">
              <a:rPr lang="en-US" smtClean="0"/>
              <a:pPr/>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6735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6D64-CA8E-9E48-B240-764A71D51CD1}" type="datetime1">
              <a:rPr lang="en-US" smtClean="0"/>
              <a:pPr/>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408377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98AAE-7F49-0B41-8EF5-77947446EDF2}" type="datetime1">
              <a:rPr lang="en-US" smtClean="0"/>
              <a:pPr/>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71431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F04C9-034A-4A47-A634-9496F74E0911}" type="datetime1">
              <a:rPr lang="en-US" smtClean="0"/>
              <a:pPr/>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131740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6F52D-57FF-B543-85C5-0B7CEEDBF507}" type="datetime1">
              <a:rPr lang="en-US" smtClean="0"/>
              <a:pPr/>
              <a:t>4/15/18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427146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294CE-7757-B741-ACE6-11F6BC76676D}" type="datetime1">
              <a:rPr lang="en-US" smtClean="0"/>
              <a:pPr/>
              <a:t>4/15/18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06690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6DC85-21CF-AE45-8D8B-052579F31BEF}" type="datetime1">
              <a:rPr lang="en-US" smtClean="0"/>
              <a:pPr/>
              <a:t>4/15/18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81802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5B947-4713-CE41-BBC2-E3C6FD72F505}" type="datetime1">
              <a:rPr lang="en-US" smtClean="0"/>
              <a:pPr/>
              <a:t>4/15/18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10505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8F2CA-CA4E-7C4A-9A83-A92436FEF9C5}" type="datetime1">
              <a:rPr lang="en-US" smtClean="0"/>
              <a:pPr/>
              <a:t>4/15/18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141531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5A870-4DCC-C248-BA0D-0040DFCE67E6}" type="datetime1">
              <a:rPr lang="en-US" smtClean="0"/>
              <a:pPr/>
              <a:t>4/15/18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132F0-F8FC-0C46-84EA-B5899D580A11}" type="slidenum">
              <a:rPr lang="en-US" smtClean="0"/>
              <a:pPr/>
              <a:t>‹#›</a:t>
            </a:fld>
            <a:endParaRPr lang="en-US"/>
          </a:p>
        </p:txBody>
      </p:sp>
    </p:spTree>
    <p:extLst>
      <p:ext uri="{BB962C8B-B14F-4D97-AF65-F5344CB8AC3E}">
        <p14:creationId xmlns:p14="http://schemas.microsoft.com/office/powerpoint/2010/main" val="2468451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848A6-949B-B54D-B46A-586684BCFB34}" type="datetime1">
              <a:rPr lang="en-US" smtClean="0"/>
              <a:pPr/>
              <a:t>4/15/18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79C132F0-F8FC-0C46-84EA-B5899D580A11}" type="slidenum">
              <a:rPr lang="en-US" smtClean="0"/>
              <a:pPr/>
              <a:t>‹#›</a:t>
            </a:fld>
            <a:endParaRPr lang="en-US" dirty="0"/>
          </a:p>
        </p:txBody>
      </p:sp>
    </p:spTree>
    <p:extLst>
      <p:ext uri="{BB962C8B-B14F-4D97-AF65-F5344CB8AC3E}">
        <p14:creationId xmlns:p14="http://schemas.microsoft.com/office/powerpoint/2010/main" val="4024408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6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 Id="rId3" Type="http://schemas.openxmlformats.org/officeDocument/2006/relationships/image" Target="../media/image6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 Id="rId3" Type="http://schemas.openxmlformats.org/officeDocument/2006/relationships/image" Target="../media/image6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2.png"/><Relationship Id="rId1" Type="http://schemas.openxmlformats.org/officeDocument/2006/relationships/slideLayout" Target="../slideLayouts/slideLayout7.xml"/><Relationship Id="rId2" Type="http://schemas.openxmlformats.org/officeDocument/2006/relationships/image" Target="../media/image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ng"/><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 Id="rId3"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 Id="rId3" Type="http://schemas.openxmlformats.org/officeDocument/2006/relationships/image" Target="../media/image7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 Id="rId3" Type="http://schemas.openxmlformats.org/officeDocument/2006/relationships/image" Target="../media/image6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 Id="rId3"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 Id="rId3" Type="http://schemas.openxmlformats.org/officeDocument/2006/relationships/image" Target="../media/image83.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 Id="rId3" Type="http://schemas.openxmlformats.org/officeDocument/2006/relationships/image" Target="../media/image8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ng"/><Relationship Id="rId3" Type="http://schemas.openxmlformats.org/officeDocument/2006/relationships/image" Target="../media/image8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ng"/><Relationship Id="rId3" Type="http://schemas.openxmlformats.org/officeDocument/2006/relationships/image" Target="../media/image8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png"/><Relationship Id="rId3" Type="http://schemas.openxmlformats.org/officeDocument/2006/relationships/image" Target="../media/image9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png"/><Relationship Id="rId3" Type="http://schemas.openxmlformats.org/officeDocument/2006/relationships/image" Target="../media/image8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png"/><Relationship Id="rId3" Type="http://schemas.openxmlformats.org/officeDocument/2006/relationships/image" Target="../media/image8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png"/><Relationship Id="rId3" Type="http://schemas.openxmlformats.org/officeDocument/2006/relationships/image" Target="../media/image85.png"/></Relationships>
</file>

<file path=ppt/slides/_rels/slide78.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image" Target="../media/image9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6.png"/><Relationship Id="rId3" Type="http://schemas.openxmlformats.org/officeDocument/2006/relationships/image" Target="../media/image8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 Id="rId3" Type="http://schemas.openxmlformats.org/officeDocument/2006/relationships/image" Target="../media/image1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6.png"/><Relationship Id="rId3" Type="http://schemas.openxmlformats.org/officeDocument/2006/relationships/image" Target="../media/image8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7.png"/><Relationship Id="rId3" Type="http://schemas.openxmlformats.org/officeDocument/2006/relationships/image" Target="../media/image8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7.png"/><Relationship Id="rId3" Type="http://schemas.openxmlformats.org/officeDocument/2006/relationships/image" Target="../media/image8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8.png"/><Relationship Id="rId3" Type="http://schemas.openxmlformats.org/officeDocument/2006/relationships/image" Target="../media/image9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0.png"/><Relationship Id="rId3" Type="http://schemas.openxmlformats.org/officeDocument/2006/relationships/image" Target="../media/image99.png"/></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image" Target="../media/image10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2.png"/><Relationship Id="rId3" Type="http://schemas.openxmlformats.org/officeDocument/2006/relationships/image" Target="../media/image9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8666" y="991392"/>
            <a:ext cx="7757583" cy="2416474"/>
          </a:xfrm>
          <a:prstGeom prst="rect">
            <a:avLst/>
          </a:prstGeom>
          <a:ln>
            <a:solidFill>
              <a:srgbClr val="000000"/>
            </a:solidFill>
          </a:ln>
        </p:spPr>
      </p:pic>
      <p:sp>
        <p:nvSpPr>
          <p:cNvPr id="5" name="Title 4"/>
          <p:cNvSpPr>
            <a:spLocks noGrp="1"/>
          </p:cNvSpPr>
          <p:nvPr>
            <p:ph type="title"/>
          </p:nvPr>
        </p:nvSpPr>
        <p:spPr>
          <a:xfrm>
            <a:off x="90717" y="0"/>
            <a:ext cx="9053283" cy="825220"/>
          </a:xfrm>
        </p:spPr>
        <p:txBody>
          <a:bodyPr>
            <a:noAutofit/>
          </a:bodyPr>
          <a:lstStyle/>
          <a:p>
            <a:r>
              <a:rPr lang="en-US" sz="2800" dirty="0" smtClean="0"/>
              <a:t>Today: using published genome &amp; mRNA-</a:t>
            </a:r>
            <a:r>
              <a:rPr lang="en-US" sz="2800" dirty="0" err="1" smtClean="0"/>
              <a:t>Seq</a:t>
            </a:r>
            <a:r>
              <a:rPr lang="en-US" sz="2800" dirty="0" smtClean="0"/>
              <a:t> data from...</a:t>
            </a:r>
            <a:endParaRPr lang="en-US" sz="2800"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1</a:t>
            </a:fld>
            <a:endParaRPr lang="en-US"/>
          </a:p>
        </p:txBody>
      </p:sp>
      <p:pic>
        <p:nvPicPr>
          <p:cNvPr id="6" name="Picture 5"/>
          <p:cNvPicPr>
            <a:picLocks noChangeAspect="1"/>
          </p:cNvPicPr>
          <p:nvPr/>
        </p:nvPicPr>
        <p:blipFill>
          <a:blip r:embed="rId4"/>
          <a:stretch>
            <a:fillRect/>
          </a:stretch>
        </p:blipFill>
        <p:spPr>
          <a:xfrm>
            <a:off x="338666" y="3619531"/>
            <a:ext cx="7454074" cy="2936749"/>
          </a:xfrm>
          <a:prstGeom prst="rect">
            <a:avLst/>
          </a:prstGeom>
          <a:ln>
            <a:solidFill>
              <a:schemeClr val="tx1"/>
            </a:solidFill>
          </a:ln>
        </p:spPr>
      </p:pic>
      <p:sp>
        <p:nvSpPr>
          <p:cNvPr id="7" name="TextBox 6"/>
          <p:cNvSpPr txBox="1"/>
          <p:nvPr/>
        </p:nvSpPr>
        <p:spPr>
          <a:xfrm>
            <a:off x="4203883" y="3044377"/>
            <a:ext cx="4698634" cy="1938992"/>
          </a:xfrm>
          <a:prstGeom prst="rect">
            <a:avLst/>
          </a:prstGeom>
          <a:solidFill>
            <a:srgbClr val="DCE6F2"/>
          </a:solidFill>
          <a:ln>
            <a:solidFill>
              <a:srgbClr val="000000"/>
            </a:solidFill>
          </a:ln>
        </p:spPr>
        <p:txBody>
          <a:bodyPr wrap="square" rtlCol="0">
            <a:spAutoFit/>
          </a:bodyPr>
          <a:lstStyle/>
          <a:p>
            <a:pPr marL="285750" indent="-285750">
              <a:buFont typeface="Arial"/>
              <a:buChar char="•"/>
            </a:pPr>
            <a:r>
              <a:rPr lang="en-US" sz="2000" dirty="0"/>
              <a:t>D</a:t>
            </a:r>
            <a:r>
              <a:rPr lang="en-US" sz="2000" dirty="0" smtClean="0"/>
              <a:t>ata from 12 sample types: </a:t>
            </a:r>
          </a:p>
          <a:p>
            <a:pPr marL="742950" lvl="1" indent="-285750">
              <a:buFont typeface="Arial"/>
              <a:buChar char="•"/>
            </a:pPr>
            <a:r>
              <a:rPr lang="en-US" sz="2000" dirty="0" smtClean="0"/>
              <a:t>Young &amp; old leaf</a:t>
            </a:r>
            <a:endParaRPr lang="en-US" sz="2000" dirty="0"/>
          </a:p>
          <a:p>
            <a:pPr marL="742950" lvl="1" indent="-285750">
              <a:buFont typeface="Arial"/>
              <a:buChar char="•"/>
            </a:pPr>
            <a:r>
              <a:rPr lang="en-US" sz="2000" dirty="0"/>
              <a:t>S</a:t>
            </a:r>
            <a:r>
              <a:rPr lang="en-US" sz="2000" dirty="0" smtClean="0"/>
              <a:t>tem, Root </a:t>
            </a:r>
          </a:p>
          <a:p>
            <a:pPr marL="742950" lvl="1" indent="-285750">
              <a:buFont typeface="Arial"/>
              <a:buChar char="•"/>
            </a:pPr>
            <a:r>
              <a:rPr lang="en-US" sz="2000" dirty="0"/>
              <a:t>B</a:t>
            </a:r>
            <a:r>
              <a:rPr lang="en-US" sz="2000" dirty="0" smtClean="0"/>
              <a:t>ud, flower</a:t>
            </a:r>
            <a:endParaRPr lang="en-US" sz="2000" dirty="0"/>
          </a:p>
          <a:p>
            <a:pPr marL="742950" lvl="1" indent="-285750">
              <a:buFont typeface="Arial"/>
              <a:buChar char="•"/>
            </a:pPr>
            <a:r>
              <a:rPr lang="en-US" sz="2000" dirty="0"/>
              <a:t>F</a:t>
            </a:r>
            <a:r>
              <a:rPr lang="en-US" sz="2000" dirty="0" smtClean="0"/>
              <a:t>ive seed stages</a:t>
            </a:r>
            <a:endParaRPr lang="en-US" sz="2000" dirty="0"/>
          </a:p>
          <a:p>
            <a:pPr marL="285750" indent="-285750">
              <a:buFont typeface="Arial"/>
              <a:buChar char="•"/>
            </a:pPr>
            <a:r>
              <a:rPr lang="en-US" sz="2000" dirty="0" smtClean="0"/>
              <a:t>3 replicates per sample type</a:t>
            </a:r>
          </a:p>
        </p:txBody>
      </p:sp>
    </p:spTree>
    <p:extLst>
      <p:ext uri="{BB962C8B-B14F-4D97-AF65-F5344CB8AC3E}">
        <p14:creationId xmlns:p14="http://schemas.microsoft.com/office/powerpoint/2010/main" val="1290001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b="1" dirty="0" smtClean="0">
                <a:solidFill>
                  <a:srgbClr val="FF6600"/>
                </a:solidFill>
              </a:rPr>
              <a:t>list</a:t>
            </a:r>
            <a:r>
              <a:rPr lang="en-US" dirty="0" smtClean="0"/>
              <a:t> is a general-purpose container for other objects</a:t>
            </a:r>
            <a:endParaRPr lang="en-US" dirty="0"/>
          </a:p>
        </p:txBody>
      </p:sp>
      <p:sp>
        <p:nvSpPr>
          <p:cNvPr id="4" name="Content Placeholder 3"/>
          <p:cNvSpPr>
            <a:spLocks noGrp="1"/>
          </p:cNvSpPr>
          <p:nvPr>
            <p:ph idx="1"/>
          </p:nvPr>
        </p:nvSpPr>
        <p:spPr>
          <a:xfrm>
            <a:off x="388553" y="1621580"/>
            <a:ext cx="3326968" cy="4525963"/>
          </a:xfrm>
        </p:spPr>
        <p:txBody>
          <a:bodyPr>
            <a:normAutofit fontScale="85000" lnSpcReduction="20000"/>
          </a:bodyPr>
          <a:lstStyle/>
          <a:p>
            <a:r>
              <a:rPr lang="en-US" dirty="0" smtClean="0"/>
              <a:t>The </a:t>
            </a:r>
            <a:r>
              <a:rPr lang="en-US" b="1" dirty="0" smtClean="0">
                <a:solidFill>
                  <a:srgbClr val="3366FF"/>
                </a:solidFill>
                <a:latin typeface="Courier"/>
                <a:cs typeface="Courier"/>
              </a:rPr>
              <a:t>list</a:t>
            </a:r>
            <a:r>
              <a:rPr lang="en-US" dirty="0" smtClean="0">
                <a:solidFill>
                  <a:srgbClr val="3366FF"/>
                </a:solidFill>
              </a:rPr>
              <a:t> </a:t>
            </a:r>
            <a:r>
              <a:rPr lang="en-US" dirty="0" smtClean="0"/>
              <a:t>command makes a new list</a:t>
            </a:r>
          </a:p>
          <a:p>
            <a:r>
              <a:rPr lang="en-US" b="1" i="1" dirty="0" smtClean="0">
                <a:solidFill>
                  <a:srgbClr val="FF6600"/>
                </a:solidFill>
              </a:rPr>
              <a:t>New</a:t>
            </a:r>
            <a:r>
              <a:rPr lang="en-US" dirty="0" smtClean="0"/>
              <a:t>: Use dollar operator </a:t>
            </a:r>
            <a:r>
              <a:rPr lang="en-US" dirty="0" smtClean="0">
                <a:solidFill>
                  <a:srgbClr val="3366FF"/>
                </a:solidFill>
                <a:latin typeface="Courier"/>
                <a:cs typeface="Courier"/>
              </a:rPr>
              <a:t>$</a:t>
            </a:r>
            <a:r>
              <a:rPr lang="en-US" dirty="0" smtClean="0"/>
              <a:t> to assign or retrieve items from a list </a:t>
            </a:r>
            <a:r>
              <a:rPr lang="en-US" b="1" i="1" dirty="0" smtClean="0"/>
              <a:t>by name</a:t>
            </a:r>
          </a:p>
          <a:p>
            <a:r>
              <a:rPr lang="en-US" dirty="0" smtClean="0"/>
              <a:t>Use the </a:t>
            </a:r>
            <a:r>
              <a:rPr lang="en-US" b="1" dirty="0" smtClean="0"/>
              <a:t>Environment</a:t>
            </a:r>
            <a:r>
              <a:rPr lang="en-US" dirty="0" smtClean="0"/>
              <a:t> tab or </a:t>
            </a:r>
            <a:r>
              <a:rPr lang="en-US" dirty="0" smtClean="0">
                <a:solidFill>
                  <a:srgbClr val="3366FF"/>
                </a:solidFill>
                <a:latin typeface="Courier"/>
                <a:cs typeface="Courier"/>
              </a:rPr>
              <a:t>names</a:t>
            </a:r>
            <a:r>
              <a:rPr lang="en-US" dirty="0" smtClean="0">
                <a:solidFill>
                  <a:srgbClr val="3366FF"/>
                </a:solidFill>
              </a:rPr>
              <a:t> </a:t>
            </a:r>
            <a:r>
              <a:rPr lang="en-US" dirty="0" smtClean="0"/>
              <a:t>command to find out what a list contains</a:t>
            </a:r>
          </a:p>
        </p:txBody>
      </p:sp>
      <p:sp>
        <p:nvSpPr>
          <p:cNvPr id="3" name="Slide Number Placeholder 2"/>
          <p:cNvSpPr>
            <a:spLocks noGrp="1"/>
          </p:cNvSpPr>
          <p:nvPr>
            <p:ph type="sldNum" sz="quarter" idx="12"/>
          </p:nvPr>
        </p:nvSpPr>
        <p:spPr/>
        <p:txBody>
          <a:bodyPr/>
          <a:lstStyle/>
          <a:p>
            <a:fld id="{79C132F0-F8FC-0C46-84EA-B5899D580A11}" type="slidenum">
              <a:rPr lang="en-US" smtClean="0"/>
              <a:pPr/>
              <a:t>10</a:t>
            </a:fld>
            <a:endParaRPr lang="en-US"/>
          </a:p>
        </p:txBody>
      </p:sp>
      <p:pic>
        <p:nvPicPr>
          <p:cNvPr id="5" name="Picture 4"/>
          <p:cNvPicPr>
            <a:picLocks noChangeAspect="1"/>
          </p:cNvPicPr>
          <p:nvPr/>
        </p:nvPicPr>
        <p:blipFill>
          <a:blip r:embed="rId2"/>
          <a:stretch>
            <a:fillRect/>
          </a:stretch>
        </p:blipFill>
        <p:spPr>
          <a:xfrm>
            <a:off x="4266772" y="1648228"/>
            <a:ext cx="3932815" cy="5073247"/>
          </a:xfrm>
          <a:prstGeom prst="rect">
            <a:avLst/>
          </a:prstGeom>
          <a:ln>
            <a:solidFill>
              <a:schemeClr val="tx1"/>
            </a:solidFill>
          </a:ln>
        </p:spPr>
      </p:pic>
    </p:spTree>
    <p:extLst>
      <p:ext uri="{BB962C8B-B14F-4D97-AF65-F5344CB8AC3E}">
        <p14:creationId xmlns:p14="http://schemas.microsoft.com/office/powerpoint/2010/main" val="2652572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21910" y="1068365"/>
            <a:ext cx="4164890" cy="5686526"/>
          </a:xfrm>
          <a:prstGeom prst="rect">
            <a:avLst/>
          </a:prstGeom>
          <a:ln>
            <a:solidFill>
              <a:srgbClr val="000000"/>
            </a:solidFill>
          </a:ln>
        </p:spPr>
      </p:pic>
      <p:sp>
        <p:nvSpPr>
          <p:cNvPr id="2" name="Title 1"/>
          <p:cNvSpPr>
            <a:spLocks noGrp="1"/>
          </p:cNvSpPr>
          <p:nvPr>
            <p:ph type="title"/>
          </p:nvPr>
        </p:nvSpPr>
        <p:spPr>
          <a:xfrm>
            <a:off x="68647" y="76188"/>
            <a:ext cx="9001343" cy="780769"/>
          </a:xfrm>
        </p:spPr>
        <p:txBody>
          <a:bodyPr>
            <a:normAutofit fontScale="90000"/>
          </a:bodyPr>
          <a:lstStyle/>
          <a:p>
            <a:r>
              <a:rPr lang="en-US" dirty="0" smtClean="0"/>
              <a:t>A </a:t>
            </a:r>
            <a:r>
              <a:rPr lang="en-US" b="1" dirty="0" smtClean="0">
                <a:solidFill>
                  <a:srgbClr val="FF6600"/>
                </a:solidFill>
              </a:rPr>
              <a:t>data frame </a:t>
            </a:r>
            <a:r>
              <a:rPr lang="en-US" dirty="0" smtClean="0"/>
              <a:t>is a list with rows &amp; columns </a:t>
            </a:r>
            <a:endParaRPr lang="en-US" dirty="0"/>
          </a:p>
        </p:txBody>
      </p:sp>
      <p:sp>
        <p:nvSpPr>
          <p:cNvPr id="4" name="Content Placeholder 3"/>
          <p:cNvSpPr>
            <a:spLocks noGrp="1"/>
          </p:cNvSpPr>
          <p:nvPr>
            <p:ph idx="1"/>
          </p:nvPr>
        </p:nvSpPr>
        <p:spPr>
          <a:xfrm>
            <a:off x="223103" y="1141213"/>
            <a:ext cx="4298807" cy="5580262"/>
          </a:xfrm>
        </p:spPr>
        <p:txBody>
          <a:bodyPr>
            <a:normAutofit fontScale="70000" lnSpcReduction="20000"/>
          </a:bodyPr>
          <a:lstStyle/>
          <a:p>
            <a:r>
              <a:rPr lang="en-US" dirty="0" smtClean="0"/>
              <a:t>It's like a matrix</a:t>
            </a:r>
          </a:p>
          <a:p>
            <a:pPr lvl="1"/>
            <a:r>
              <a:rPr lang="en-US" dirty="0" smtClean="0"/>
              <a:t>Rows must be the same length</a:t>
            </a:r>
          </a:p>
          <a:p>
            <a:pPr lvl="1"/>
            <a:r>
              <a:rPr lang="en-US" dirty="0" smtClean="0"/>
              <a:t>Columns must be the same length</a:t>
            </a:r>
          </a:p>
          <a:p>
            <a:r>
              <a:rPr lang="en-US" dirty="0" smtClean="0"/>
              <a:t>The </a:t>
            </a:r>
            <a:r>
              <a:rPr lang="en-US" b="1" dirty="0" err="1" smtClean="0">
                <a:solidFill>
                  <a:srgbClr val="3366FF"/>
                </a:solidFill>
                <a:latin typeface="Courier"/>
                <a:cs typeface="Courier"/>
              </a:rPr>
              <a:t>data.frame</a:t>
            </a:r>
            <a:r>
              <a:rPr lang="en-US" dirty="0" smtClean="0">
                <a:solidFill>
                  <a:srgbClr val="3366FF"/>
                </a:solidFill>
                <a:latin typeface="Courier"/>
                <a:cs typeface="Courier"/>
              </a:rPr>
              <a:t> </a:t>
            </a:r>
            <a:r>
              <a:rPr lang="en-US" dirty="0" smtClean="0"/>
              <a:t>command makes data frames</a:t>
            </a:r>
          </a:p>
          <a:p>
            <a:r>
              <a:rPr lang="en-US" dirty="0" smtClean="0"/>
              <a:t>Use dollar operator </a:t>
            </a:r>
            <a:r>
              <a:rPr lang="en-US" b="1" dirty="0" smtClean="0">
                <a:solidFill>
                  <a:srgbClr val="3366FF"/>
                </a:solidFill>
                <a:latin typeface="Courier"/>
                <a:cs typeface="Courier"/>
              </a:rPr>
              <a:t>$</a:t>
            </a:r>
            <a:r>
              <a:rPr lang="en-US" dirty="0" smtClean="0"/>
              <a:t> to retrieve columns as vectors or assign new values </a:t>
            </a:r>
          </a:p>
          <a:p>
            <a:pPr marL="857250" lvl="2" indent="0">
              <a:buNone/>
            </a:pPr>
            <a:r>
              <a:rPr lang="en-US" dirty="0" err="1" smtClean="0">
                <a:latin typeface="Courier"/>
                <a:cs typeface="Courier"/>
              </a:rPr>
              <a:t>df$numbers</a:t>
            </a:r>
            <a:r>
              <a:rPr lang="en-US" dirty="0" smtClean="0">
                <a:latin typeface="Courier"/>
                <a:cs typeface="Courier"/>
              </a:rPr>
              <a:t>=4:6</a:t>
            </a:r>
          </a:p>
          <a:p>
            <a:pPr marL="857250" lvl="2" indent="0">
              <a:buNone/>
            </a:pPr>
            <a:r>
              <a:rPr lang="en-US" dirty="0" err="1" smtClean="0">
                <a:latin typeface="Courier"/>
                <a:cs typeface="Courier"/>
              </a:rPr>
              <a:t>df$numbers</a:t>
            </a:r>
            <a:r>
              <a:rPr lang="en-US" dirty="0" smtClean="0">
                <a:latin typeface="Courier"/>
                <a:cs typeface="Courier"/>
              </a:rPr>
              <a:t>[1]=2</a:t>
            </a:r>
          </a:p>
          <a:p>
            <a:pPr marL="857250" lvl="2" indent="0">
              <a:buNone/>
            </a:pPr>
            <a:r>
              <a:rPr lang="en-US" dirty="0" err="1" smtClean="0">
                <a:latin typeface="Courier"/>
                <a:cs typeface="Courier"/>
              </a:rPr>
              <a:t>df$numbers</a:t>
            </a:r>
            <a:r>
              <a:rPr lang="en-US" dirty="0" smtClean="0">
                <a:latin typeface="Courier"/>
                <a:cs typeface="Courier"/>
              </a:rPr>
              <a:t>[1:2]=c(3,1)</a:t>
            </a:r>
          </a:p>
          <a:p>
            <a:r>
              <a:rPr lang="en-US" dirty="0" smtClean="0"/>
              <a:t>Use the </a:t>
            </a:r>
            <a:r>
              <a:rPr lang="en-US" b="1" dirty="0" smtClean="0"/>
              <a:t>Environment</a:t>
            </a:r>
            <a:r>
              <a:rPr lang="en-US" dirty="0" smtClean="0"/>
              <a:t> tab or </a:t>
            </a:r>
            <a:r>
              <a:rPr lang="en-US" dirty="0" smtClean="0">
                <a:solidFill>
                  <a:srgbClr val="3366FF"/>
                </a:solidFill>
                <a:latin typeface="Courier"/>
                <a:cs typeface="Courier"/>
              </a:rPr>
              <a:t>names</a:t>
            </a:r>
            <a:r>
              <a:rPr lang="en-US" dirty="0" smtClean="0">
                <a:solidFill>
                  <a:srgbClr val="3366FF"/>
                </a:solidFill>
              </a:rPr>
              <a:t> </a:t>
            </a:r>
            <a:r>
              <a:rPr lang="en-US" dirty="0" smtClean="0"/>
              <a:t>command to find out what columns a data frame contains</a:t>
            </a:r>
          </a:p>
        </p:txBody>
      </p:sp>
      <p:sp>
        <p:nvSpPr>
          <p:cNvPr id="3" name="Slide Number Placeholder 2"/>
          <p:cNvSpPr>
            <a:spLocks noGrp="1"/>
          </p:cNvSpPr>
          <p:nvPr>
            <p:ph type="sldNum" sz="quarter" idx="12"/>
          </p:nvPr>
        </p:nvSpPr>
        <p:spPr/>
        <p:txBody>
          <a:bodyPr/>
          <a:lstStyle/>
          <a:p>
            <a:fld id="{79C132F0-F8FC-0C46-84EA-B5899D580A11}" type="slidenum">
              <a:rPr lang="en-US" smtClean="0"/>
              <a:pPr/>
              <a:t>11</a:t>
            </a:fld>
            <a:endParaRPr lang="en-US"/>
          </a:p>
        </p:txBody>
      </p:sp>
    </p:spTree>
    <p:extLst>
      <p:ext uri="{BB962C8B-B14F-4D97-AF65-F5344CB8AC3E}">
        <p14:creationId xmlns:p14="http://schemas.microsoft.com/office/powerpoint/2010/main" val="20260809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7" y="274638"/>
            <a:ext cx="9001343" cy="780769"/>
          </a:xfrm>
        </p:spPr>
        <p:txBody>
          <a:bodyPr>
            <a:noAutofit/>
          </a:bodyPr>
          <a:lstStyle/>
          <a:p>
            <a:r>
              <a:rPr lang="en-US" sz="3600" dirty="0" smtClean="0"/>
              <a:t>Use </a:t>
            </a:r>
            <a:r>
              <a:rPr lang="en-US" sz="3600" b="1" dirty="0" smtClean="0">
                <a:solidFill>
                  <a:srgbClr val="3366FF"/>
                </a:solidFill>
                <a:latin typeface="Courier"/>
                <a:cs typeface="Courier"/>
              </a:rPr>
              <a:t>[]</a:t>
            </a:r>
            <a:r>
              <a:rPr lang="en-US" sz="3600" dirty="0" smtClean="0"/>
              <a:t> to get data from a data frame - just like with a matrix</a:t>
            </a:r>
            <a:endParaRPr lang="en-US" sz="3600" dirty="0"/>
          </a:p>
        </p:txBody>
      </p:sp>
      <p:sp>
        <p:nvSpPr>
          <p:cNvPr id="4" name="Content Placeholder 3"/>
          <p:cNvSpPr>
            <a:spLocks noGrp="1"/>
          </p:cNvSpPr>
          <p:nvPr>
            <p:ph idx="1"/>
          </p:nvPr>
        </p:nvSpPr>
        <p:spPr>
          <a:xfrm>
            <a:off x="223103" y="1438620"/>
            <a:ext cx="3775587" cy="4917730"/>
          </a:xfrm>
        </p:spPr>
        <p:txBody>
          <a:bodyPr>
            <a:normAutofit fontScale="85000" lnSpcReduction="20000"/>
          </a:bodyPr>
          <a:lstStyle/>
          <a:p>
            <a:r>
              <a:rPr lang="en-US" dirty="0" smtClean="0"/>
              <a:t>Uses same syntax as for a matrix</a:t>
            </a:r>
          </a:p>
          <a:p>
            <a:pPr lvl="1"/>
            <a:r>
              <a:rPr lang="en-US" dirty="0" smtClean="0"/>
              <a:t>Subscripting accepts</a:t>
            </a:r>
          </a:p>
          <a:p>
            <a:pPr lvl="2"/>
            <a:r>
              <a:rPr lang="en-US" dirty="0"/>
              <a:t>s</a:t>
            </a:r>
            <a:r>
              <a:rPr lang="en-US" dirty="0" smtClean="0"/>
              <a:t>ingle values</a:t>
            </a:r>
          </a:p>
          <a:p>
            <a:pPr lvl="2"/>
            <a:r>
              <a:rPr lang="en-US" dirty="0" smtClean="0"/>
              <a:t>vectors</a:t>
            </a:r>
          </a:p>
          <a:p>
            <a:r>
              <a:rPr lang="en-US" dirty="0"/>
              <a:t>A</a:t>
            </a:r>
            <a:r>
              <a:rPr lang="en-US" dirty="0" smtClean="0"/>
              <a:t>ssign names to </a:t>
            </a:r>
            <a:r>
              <a:rPr lang="en-US" b="1" i="1" dirty="0" smtClean="0"/>
              <a:t>rows</a:t>
            </a:r>
            <a:r>
              <a:rPr lang="en-US" dirty="0" smtClean="0"/>
              <a:t> using </a:t>
            </a:r>
            <a:r>
              <a:rPr lang="en-US" b="1" dirty="0" err="1" smtClean="0">
                <a:solidFill>
                  <a:srgbClr val="3366FF"/>
                </a:solidFill>
                <a:latin typeface="Courier"/>
                <a:cs typeface="Courier"/>
              </a:rPr>
              <a:t>rownames</a:t>
            </a:r>
            <a:r>
              <a:rPr lang="en-US" b="1" dirty="0" smtClean="0">
                <a:solidFill>
                  <a:srgbClr val="3366FF"/>
                </a:solidFill>
                <a:latin typeface="Courier"/>
                <a:cs typeface="Courier"/>
              </a:rPr>
              <a:t> </a:t>
            </a:r>
          </a:p>
          <a:p>
            <a:r>
              <a:rPr lang="en-US" dirty="0" smtClean="0">
                <a:latin typeface="Calibri"/>
                <a:cs typeface="Calibri"/>
              </a:rPr>
              <a:t>Tip: use logical vectors to extract rows that satisfy a condition:</a:t>
            </a:r>
          </a:p>
          <a:p>
            <a:pPr lvl="1"/>
            <a:r>
              <a:rPr lang="en-US" dirty="0" smtClean="0">
                <a:latin typeface="Calibri"/>
                <a:cs typeface="Calibri"/>
              </a:rPr>
              <a:t>Example - retrieve </a:t>
            </a:r>
            <a:r>
              <a:rPr lang="en-US" b="1" i="1" dirty="0" smtClean="0">
                <a:latin typeface="Calibri"/>
                <a:cs typeface="Calibri"/>
              </a:rPr>
              <a:t>rows</a:t>
            </a:r>
            <a:r>
              <a:rPr lang="en-US" dirty="0" smtClean="0">
                <a:latin typeface="Calibri"/>
                <a:cs typeface="Calibri"/>
              </a:rPr>
              <a:t> where </a:t>
            </a:r>
            <a:r>
              <a:rPr lang="en-US" dirty="0" smtClean="0">
                <a:latin typeface="Courier"/>
                <a:cs typeface="Courier"/>
              </a:rPr>
              <a:t>numbers</a:t>
            </a:r>
            <a:r>
              <a:rPr lang="en-US" dirty="0" smtClean="0">
                <a:latin typeface="Calibri"/>
                <a:cs typeface="Calibri"/>
              </a:rPr>
              <a:t> column &gt; 1 </a:t>
            </a:r>
          </a:p>
          <a:p>
            <a:pPr marL="114300" indent="0">
              <a:buNone/>
            </a:pPr>
            <a:r>
              <a:rPr lang="en-US" sz="2600" dirty="0" err="1" smtClean="0">
                <a:latin typeface="Courier"/>
                <a:cs typeface="Courier"/>
              </a:rPr>
              <a:t>df</a:t>
            </a:r>
            <a:r>
              <a:rPr lang="en-US" sz="2600" dirty="0" smtClean="0">
                <a:latin typeface="Courier"/>
                <a:cs typeface="Courier"/>
              </a:rPr>
              <a:t>[</a:t>
            </a:r>
            <a:r>
              <a:rPr lang="en-US" sz="2600" dirty="0" err="1" smtClean="0">
                <a:latin typeface="Courier"/>
                <a:cs typeface="Courier"/>
              </a:rPr>
              <a:t>df$numbers</a:t>
            </a:r>
            <a:r>
              <a:rPr lang="en-US" sz="2600" dirty="0" smtClean="0">
                <a:latin typeface="Courier"/>
                <a:cs typeface="Courier"/>
              </a:rPr>
              <a:t>&gt;1,]</a:t>
            </a:r>
          </a:p>
          <a:p>
            <a:pPr lvl="1"/>
            <a:endParaRPr lang="en-US" b="1" dirty="0" smtClean="0">
              <a:solidFill>
                <a:srgbClr val="3366FF"/>
              </a:solidFill>
              <a:latin typeface="Courier"/>
              <a:cs typeface="Courier"/>
            </a:endParaRPr>
          </a:p>
          <a:p>
            <a:endParaRPr lang="en-US" b="1" dirty="0" smtClean="0">
              <a:solidFill>
                <a:srgbClr val="3366FF"/>
              </a:solidFill>
              <a:latin typeface="Courier"/>
              <a:cs typeface="Courier"/>
            </a:endParaRPr>
          </a:p>
        </p:txBody>
      </p:sp>
      <p:sp>
        <p:nvSpPr>
          <p:cNvPr id="3" name="Slide Number Placeholder 2"/>
          <p:cNvSpPr>
            <a:spLocks noGrp="1"/>
          </p:cNvSpPr>
          <p:nvPr>
            <p:ph type="sldNum" sz="quarter" idx="12"/>
          </p:nvPr>
        </p:nvSpPr>
        <p:spPr/>
        <p:txBody>
          <a:bodyPr/>
          <a:lstStyle/>
          <a:p>
            <a:fld id="{79C132F0-F8FC-0C46-84EA-B5899D580A11}" type="slidenum">
              <a:rPr lang="en-US" smtClean="0"/>
              <a:pPr/>
              <a:t>12</a:t>
            </a:fld>
            <a:endParaRPr lang="en-US"/>
          </a:p>
        </p:txBody>
      </p:sp>
      <p:pic>
        <p:nvPicPr>
          <p:cNvPr id="5" name="Picture 4"/>
          <p:cNvPicPr>
            <a:picLocks noChangeAspect="1"/>
          </p:cNvPicPr>
          <p:nvPr/>
        </p:nvPicPr>
        <p:blipFill>
          <a:blip r:embed="rId2"/>
          <a:stretch>
            <a:fillRect/>
          </a:stretch>
        </p:blipFill>
        <p:spPr>
          <a:xfrm>
            <a:off x="4215076" y="1414907"/>
            <a:ext cx="4471724" cy="4941443"/>
          </a:xfrm>
          <a:prstGeom prst="rect">
            <a:avLst/>
          </a:prstGeom>
          <a:ln>
            <a:solidFill>
              <a:srgbClr val="000000"/>
            </a:solidFill>
          </a:ln>
        </p:spPr>
      </p:pic>
    </p:spTree>
    <p:extLst>
      <p:ext uri="{BB962C8B-B14F-4D97-AF65-F5344CB8AC3E}">
        <p14:creationId xmlns:p14="http://schemas.microsoft.com/office/powerpoint/2010/main" val="1979625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t>
            </a:r>
            <a:r>
              <a:rPr lang="en-US" dirty="0" smtClean="0"/>
              <a:t>ata frame and list ideas coming up in the Differential Expression section  </a:t>
            </a:r>
            <a:endParaRPr lang="en-US" dirty="0"/>
          </a:p>
        </p:txBody>
      </p:sp>
      <p:sp>
        <p:nvSpPr>
          <p:cNvPr id="5" name="Content Placeholder 4"/>
          <p:cNvSpPr>
            <a:spLocks noGrp="1"/>
          </p:cNvSpPr>
          <p:nvPr>
            <p:ph idx="1"/>
          </p:nvPr>
        </p:nvSpPr>
        <p:spPr/>
        <p:txBody>
          <a:bodyPr>
            <a:normAutofit/>
          </a:bodyPr>
          <a:lstStyle/>
          <a:p>
            <a:r>
              <a:rPr lang="en-US" dirty="0" smtClean="0"/>
              <a:t>Lists can contain </a:t>
            </a:r>
            <a:r>
              <a:rPr lang="en-US" b="1" i="1" dirty="0" smtClean="0"/>
              <a:t>anything</a:t>
            </a:r>
          </a:p>
          <a:p>
            <a:pPr lvl="1"/>
            <a:r>
              <a:rPr lang="en-US" dirty="0" smtClean="0"/>
              <a:t>vectors, matrices, data frames, other lists</a:t>
            </a:r>
          </a:p>
          <a:p>
            <a:pPr lvl="1"/>
            <a:r>
              <a:rPr lang="en-US" dirty="0"/>
              <a:t>Bioconductor makes heavy use of list-based objects to store results from statistical </a:t>
            </a:r>
            <a:r>
              <a:rPr lang="en-US" dirty="0" smtClean="0"/>
              <a:t>testing</a:t>
            </a:r>
          </a:p>
          <a:p>
            <a:pPr lvl="2"/>
            <a:r>
              <a:rPr lang="en-US" dirty="0" err="1" smtClean="0">
                <a:latin typeface="Courier"/>
                <a:cs typeface="Courier"/>
              </a:rPr>
              <a:t>DGEList</a:t>
            </a:r>
            <a:r>
              <a:rPr lang="en-US" dirty="0" smtClean="0">
                <a:latin typeface="Courier"/>
                <a:cs typeface="Courier"/>
              </a:rPr>
              <a:t>, DGELRT</a:t>
            </a:r>
          </a:p>
          <a:p>
            <a:r>
              <a:rPr lang="en-US" dirty="0" smtClean="0"/>
              <a:t>Data frames mainly used to store and manage data imported into R from files</a:t>
            </a:r>
          </a:p>
          <a:p>
            <a:pPr lvl="1"/>
            <a:r>
              <a:rPr lang="en-US" dirty="0" smtClean="0"/>
              <a:t>use </a:t>
            </a:r>
            <a:r>
              <a:rPr lang="en-US" b="1" dirty="0" err="1" smtClean="0">
                <a:solidFill>
                  <a:srgbClr val="3366FF"/>
                </a:solidFill>
                <a:latin typeface="Courier"/>
                <a:cs typeface="Courier"/>
              </a:rPr>
              <a:t>read.delim</a:t>
            </a:r>
            <a:r>
              <a:rPr lang="en-US" dirty="0" smtClean="0"/>
              <a:t> (or similar) commands to read data from files into data frames</a:t>
            </a:r>
          </a:p>
        </p:txBody>
      </p:sp>
      <p:sp>
        <p:nvSpPr>
          <p:cNvPr id="3" name="Slide Number Placeholder 2"/>
          <p:cNvSpPr>
            <a:spLocks noGrp="1"/>
          </p:cNvSpPr>
          <p:nvPr>
            <p:ph type="sldNum" sz="quarter" idx="12"/>
          </p:nvPr>
        </p:nvSpPr>
        <p:spPr/>
        <p:txBody>
          <a:bodyPr/>
          <a:lstStyle/>
          <a:p>
            <a:fld id="{79C132F0-F8FC-0C46-84EA-B5899D580A11}" type="slidenum">
              <a:rPr lang="en-US" smtClean="0"/>
              <a:pPr/>
              <a:t>13</a:t>
            </a:fld>
            <a:endParaRPr lang="en-US"/>
          </a:p>
        </p:txBody>
      </p:sp>
    </p:spTree>
    <p:extLst>
      <p:ext uri="{BB962C8B-B14F-4D97-AF65-F5344CB8AC3E}">
        <p14:creationId xmlns:p14="http://schemas.microsoft.com/office/powerpoint/2010/main" val="1569017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Find differentially expressed (DE) </a:t>
            </a:r>
            <a:r>
              <a:rPr lang="en-US" dirty="0" smtClean="0"/>
              <a:t>genes in RNA-</a:t>
            </a:r>
            <a:r>
              <a:rPr lang="en-US" dirty="0" err="1" smtClean="0"/>
              <a:t>Seq</a:t>
            </a:r>
            <a:r>
              <a:rPr lang="en-US" dirty="0" smtClean="0"/>
              <a:t> data</a:t>
            </a:r>
            <a:endParaRPr lang="en-US" dirty="0"/>
          </a:p>
        </p:txBody>
      </p:sp>
      <p:sp>
        <p:nvSpPr>
          <p:cNvPr id="5" name="Content Placeholder 4"/>
          <p:cNvSpPr>
            <a:spLocks noGrp="1"/>
          </p:cNvSpPr>
          <p:nvPr>
            <p:ph idx="1"/>
          </p:nvPr>
        </p:nvSpPr>
        <p:spPr/>
        <p:txBody>
          <a:bodyPr/>
          <a:lstStyle/>
          <a:p>
            <a:r>
              <a:rPr lang="en-US" dirty="0" smtClean="0"/>
              <a:t>Learn how to </a:t>
            </a:r>
          </a:p>
          <a:p>
            <a:pPr lvl="1"/>
            <a:r>
              <a:rPr lang="en-US" dirty="0" smtClean="0"/>
              <a:t>Read data, make plots</a:t>
            </a:r>
            <a:endParaRPr lang="en-US" dirty="0"/>
          </a:p>
          <a:p>
            <a:pPr lvl="1"/>
            <a:r>
              <a:rPr lang="en-US" dirty="0"/>
              <a:t>Use </a:t>
            </a:r>
            <a:r>
              <a:rPr lang="en-US" dirty="0" err="1"/>
              <a:t>edgeR</a:t>
            </a:r>
            <a:r>
              <a:rPr lang="en-US" dirty="0"/>
              <a:t> to find DE genes</a:t>
            </a:r>
          </a:p>
          <a:p>
            <a:pPr lvl="1"/>
            <a:r>
              <a:rPr lang="en-US" dirty="0" smtClean="0"/>
              <a:t>View in RStudio</a:t>
            </a:r>
            <a:endParaRPr lang="en-US" dirty="0"/>
          </a:p>
          <a:p>
            <a:r>
              <a:rPr lang="en-US" dirty="0"/>
              <a:t>Activity: </a:t>
            </a:r>
          </a:p>
          <a:p>
            <a:pPr lvl="2"/>
            <a:r>
              <a:rPr lang="en-US" dirty="0"/>
              <a:t>Compare </a:t>
            </a:r>
            <a:r>
              <a:rPr lang="en-US" dirty="0" smtClean="0"/>
              <a:t>samples </a:t>
            </a:r>
            <a:r>
              <a:rPr lang="en-US" dirty="0" smtClean="0"/>
              <a:t>types</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14</a:t>
            </a:fld>
            <a:endParaRPr lang="en-US"/>
          </a:p>
        </p:txBody>
      </p:sp>
    </p:spTree>
    <p:extLst>
      <p:ext uri="{BB962C8B-B14F-4D97-AF65-F5344CB8AC3E}">
        <p14:creationId xmlns:p14="http://schemas.microsoft.com/office/powerpoint/2010/main" val="15142708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991903"/>
            <a:ext cx="7949086" cy="5729572"/>
          </a:xfrm>
          <a:prstGeom prst="rect">
            <a:avLst/>
          </a:prstGeom>
        </p:spPr>
      </p:pic>
      <p:sp>
        <p:nvSpPr>
          <p:cNvPr id="6" name="Title 5"/>
          <p:cNvSpPr>
            <a:spLocks noGrp="1"/>
          </p:cNvSpPr>
          <p:nvPr>
            <p:ph type="title"/>
          </p:nvPr>
        </p:nvSpPr>
        <p:spPr>
          <a:xfrm>
            <a:off x="457200" y="11450"/>
            <a:ext cx="8229600" cy="1143000"/>
          </a:xfrm>
        </p:spPr>
        <p:txBody>
          <a:bodyPr>
            <a:normAutofit/>
          </a:bodyPr>
          <a:lstStyle/>
          <a:p>
            <a:r>
              <a:rPr lang="en-US" dirty="0" smtClean="0"/>
              <a:t>Open R </a:t>
            </a:r>
            <a:r>
              <a:rPr lang="en-US" b="1" dirty="0" smtClean="0">
                <a:solidFill>
                  <a:srgbClr val="3366FF"/>
                </a:solidFill>
              </a:rPr>
              <a:t>script</a:t>
            </a:r>
            <a:r>
              <a:rPr lang="en-US" dirty="0" smtClean="0"/>
              <a:t> </a:t>
            </a:r>
            <a:r>
              <a:rPr lang="en-US" dirty="0" smtClean="0"/>
              <a:t>for: </a:t>
            </a:r>
            <a:r>
              <a:rPr lang="en-US" dirty="0" smtClean="0"/>
              <a:t>DE.R</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15</a:t>
            </a:fld>
            <a:endParaRPr lang="en-US"/>
          </a:p>
        </p:txBody>
      </p:sp>
      <p:pic>
        <p:nvPicPr>
          <p:cNvPr id="11" name="Picture 10"/>
          <p:cNvPicPr>
            <a:picLocks noChangeAspect="1"/>
          </p:cNvPicPr>
          <p:nvPr/>
        </p:nvPicPr>
        <p:blipFill>
          <a:blip r:embed="rId3"/>
          <a:stretch>
            <a:fillRect/>
          </a:stretch>
        </p:blipFill>
        <p:spPr>
          <a:xfrm rot="11188583">
            <a:off x="3712513" y="3245068"/>
            <a:ext cx="918746" cy="742421"/>
          </a:xfrm>
          <a:prstGeom prst="rect">
            <a:avLst/>
          </a:prstGeom>
        </p:spPr>
      </p:pic>
      <p:sp>
        <p:nvSpPr>
          <p:cNvPr id="12" name="Rectangle 11"/>
          <p:cNvSpPr/>
          <p:nvPr/>
        </p:nvSpPr>
        <p:spPr>
          <a:xfrm>
            <a:off x="4670198" y="3399938"/>
            <a:ext cx="2965901" cy="523220"/>
          </a:xfrm>
          <a:prstGeom prst="rect">
            <a:avLst/>
          </a:prstGeom>
          <a:solidFill>
            <a:srgbClr val="FFFFFF"/>
          </a:solidFill>
          <a:ln>
            <a:solidFill>
              <a:srgbClr val="000000"/>
            </a:solidFill>
          </a:ln>
        </p:spPr>
        <p:txBody>
          <a:bodyPr wrap="none">
            <a:spAutoFit/>
          </a:bodyPr>
          <a:lstStyle/>
          <a:p>
            <a:pPr algn="ctr"/>
            <a:r>
              <a:rPr lang="en-US" sz="2800" dirty="0" smtClean="0"/>
              <a:t>File opens in Editor </a:t>
            </a:r>
            <a:endParaRPr lang="en-US" sz="2800" dirty="0"/>
          </a:p>
        </p:txBody>
      </p:sp>
      <p:sp>
        <p:nvSpPr>
          <p:cNvPr id="9" name="Rectangle 8"/>
          <p:cNvSpPr/>
          <p:nvPr/>
        </p:nvSpPr>
        <p:spPr>
          <a:xfrm>
            <a:off x="298687" y="5209590"/>
            <a:ext cx="4054165" cy="523220"/>
          </a:xfrm>
          <a:prstGeom prst="rect">
            <a:avLst/>
          </a:prstGeom>
          <a:solidFill>
            <a:srgbClr val="FFFFFF"/>
          </a:solidFill>
          <a:ln>
            <a:solidFill>
              <a:srgbClr val="000000"/>
            </a:solidFill>
          </a:ln>
        </p:spPr>
        <p:txBody>
          <a:bodyPr wrap="none">
            <a:spAutoFit/>
          </a:bodyPr>
          <a:lstStyle/>
          <a:p>
            <a:pPr algn="ctr"/>
            <a:r>
              <a:rPr lang="en-US" sz="2800" dirty="0" smtClean="0"/>
              <a:t>Select File DE.R in </a:t>
            </a:r>
            <a:r>
              <a:rPr lang="en-US" sz="2800" b="1" dirty="0" smtClean="0"/>
              <a:t>Files</a:t>
            </a:r>
            <a:r>
              <a:rPr lang="en-US" sz="2800" dirty="0" smtClean="0"/>
              <a:t> tab</a:t>
            </a:r>
            <a:endParaRPr lang="en-US" sz="2800" dirty="0"/>
          </a:p>
        </p:txBody>
      </p:sp>
      <p:pic>
        <p:nvPicPr>
          <p:cNvPr id="10" name="Picture 9"/>
          <p:cNvPicPr>
            <a:picLocks noChangeAspect="1"/>
          </p:cNvPicPr>
          <p:nvPr/>
        </p:nvPicPr>
        <p:blipFill>
          <a:blip r:embed="rId4"/>
          <a:stretch>
            <a:fillRect/>
          </a:stretch>
        </p:blipFill>
        <p:spPr>
          <a:xfrm rot="16450112">
            <a:off x="3780434" y="5378726"/>
            <a:ext cx="975463" cy="1248593"/>
          </a:xfrm>
          <a:prstGeom prst="rect">
            <a:avLst/>
          </a:prstGeom>
        </p:spPr>
      </p:pic>
    </p:spTree>
    <p:extLst>
      <p:ext uri="{BB962C8B-B14F-4D97-AF65-F5344CB8AC3E}">
        <p14:creationId xmlns:p14="http://schemas.microsoft.com/office/powerpoint/2010/main" val="26796221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98500"/>
            <a:ext cx="9144000" cy="5459016"/>
          </a:xfrm>
          <a:prstGeom prst="rect">
            <a:avLst/>
          </a:prstGeom>
        </p:spPr>
      </p:pic>
      <p:sp>
        <p:nvSpPr>
          <p:cNvPr id="6" name="Title 5"/>
          <p:cNvSpPr>
            <a:spLocks noGrp="1"/>
          </p:cNvSpPr>
          <p:nvPr>
            <p:ph type="title"/>
          </p:nvPr>
        </p:nvSpPr>
        <p:spPr>
          <a:xfrm>
            <a:off x="60066" y="127000"/>
            <a:ext cx="9083934" cy="748216"/>
          </a:xfrm>
        </p:spPr>
        <p:txBody>
          <a:bodyPr>
            <a:normAutofit fontScale="90000"/>
          </a:bodyPr>
          <a:lstStyle/>
          <a:p>
            <a:r>
              <a:rPr lang="en-US" sz="3200" dirty="0" smtClean="0"/>
              <a:t>A </a:t>
            </a:r>
            <a:r>
              <a:rPr lang="en-US" sz="3200" b="1" dirty="0" smtClean="0">
                <a:solidFill>
                  <a:srgbClr val="3366FF"/>
                </a:solidFill>
              </a:rPr>
              <a:t>script</a:t>
            </a:r>
            <a:r>
              <a:rPr lang="en-US" sz="3200" dirty="0" smtClean="0"/>
              <a:t> is a program that contains commands designed to run in a sequence, from top to bottom</a:t>
            </a:r>
            <a:endParaRPr lang="en-US" sz="3200" dirty="0"/>
          </a:p>
        </p:txBody>
      </p:sp>
      <p:sp>
        <p:nvSpPr>
          <p:cNvPr id="3" name="Content Placeholder 2"/>
          <p:cNvSpPr>
            <a:spLocks noGrp="1"/>
          </p:cNvSpPr>
          <p:nvPr>
            <p:ph idx="1"/>
          </p:nvPr>
        </p:nvSpPr>
        <p:spPr>
          <a:xfrm>
            <a:off x="240266" y="4940489"/>
            <a:ext cx="8752496" cy="1494920"/>
          </a:xfrm>
          <a:solidFill>
            <a:schemeClr val="bg1"/>
          </a:solidFill>
          <a:ln>
            <a:solidFill>
              <a:srgbClr val="000000"/>
            </a:solidFill>
          </a:ln>
        </p:spPr>
        <p:txBody>
          <a:bodyPr>
            <a:normAutofit fontScale="77500" lnSpcReduction="20000"/>
          </a:bodyPr>
          <a:lstStyle/>
          <a:p>
            <a:r>
              <a:rPr lang="en-US" dirty="0" smtClean="0"/>
              <a:t>You can run the entire file by clicking the </a:t>
            </a:r>
            <a:r>
              <a:rPr lang="en-US" b="1" dirty="0" smtClean="0"/>
              <a:t>Source</a:t>
            </a:r>
            <a:r>
              <a:rPr lang="en-US" dirty="0" smtClean="0"/>
              <a:t> button.</a:t>
            </a:r>
          </a:p>
          <a:p>
            <a:r>
              <a:rPr lang="en-US" dirty="0" smtClean="0"/>
              <a:t>Today, run the file line by line to learn individual steps. </a:t>
            </a:r>
          </a:p>
          <a:p>
            <a:r>
              <a:rPr lang="en-US" dirty="0" smtClean="0"/>
              <a:t>If you used </a:t>
            </a:r>
            <a:r>
              <a:rPr lang="en-US" b="1" dirty="0" smtClean="0"/>
              <a:t>Source</a:t>
            </a:r>
            <a:r>
              <a:rPr lang="en-US" dirty="0" smtClean="0"/>
              <a:t> to run the entire file, that's OK. Just click the </a:t>
            </a:r>
            <a:r>
              <a:rPr lang="en-US" b="1" dirty="0" smtClean="0"/>
              <a:t>broom</a:t>
            </a:r>
            <a:r>
              <a:rPr lang="en-US" dirty="0" smtClean="0"/>
              <a:t> button in the </a:t>
            </a:r>
            <a:r>
              <a:rPr lang="en-US" b="1" dirty="0" smtClean="0"/>
              <a:t>Environment</a:t>
            </a:r>
            <a:r>
              <a:rPr lang="en-US" dirty="0" smtClean="0"/>
              <a:t> tab to start over.</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16</a:t>
            </a:fld>
            <a:endParaRPr lang="en-US"/>
          </a:p>
        </p:txBody>
      </p:sp>
      <p:pic>
        <p:nvPicPr>
          <p:cNvPr id="11" name="Picture 10"/>
          <p:cNvPicPr>
            <a:picLocks noChangeAspect="1"/>
          </p:cNvPicPr>
          <p:nvPr/>
        </p:nvPicPr>
        <p:blipFill>
          <a:blip r:embed="rId3"/>
          <a:stretch>
            <a:fillRect/>
          </a:stretch>
        </p:blipFill>
        <p:spPr>
          <a:xfrm rot="11188583">
            <a:off x="4102441" y="1394660"/>
            <a:ext cx="479488" cy="387465"/>
          </a:xfrm>
          <a:prstGeom prst="rect">
            <a:avLst/>
          </a:prstGeom>
        </p:spPr>
      </p:pic>
      <p:sp>
        <p:nvSpPr>
          <p:cNvPr id="12" name="Rectangle 11"/>
          <p:cNvSpPr/>
          <p:nvPr/>
        </p:nvSpPr>
        <p:spPr>
          <a:xfrm>
            <a:off x="4532402" y="1355569"/>
            <a:ext cx="4460360" cy="400110"/>
          </a:xfrm>
          <a:prstGeom prst="rect">
            <a:avLst/>
          </a:prstGeom>
          <a:solidFill>
            <a:srgbClr val="FFFFFF"/>
          </a:solidFill>
          <a:ln>
            <a:solidFill>
              <a:srgbClr val="000000"/>
            </a:solidFill>
          </a:ln>
        </p:spPr>
        <p:txBody>
          <a:bodyPr wrap="square">
            <a:spAutoFit/>
          </a:bodyPr>
          <a:lstStyle/>
          <a:p>
            <a:pPr algn="ctr"/>
            <a:r>
              <a:rPr lang="en-US" sz="2000" dirty="0" smtClean="0"/>
              <a:t>Clicking </a:t>
            </a:r>
            <a:r>
              <a:rPr lang="en-US" sz="2000" b="1" dirty="0" smtClean="0"/>
              <a:t>Source</a:t>
            </a:r>
            <a:r>
              <a:rPr lang="en-US" sz="2000" dirty="0" smtClean="0"/>
              <a:t> button runs the entire file</a:t>
            </a:r>
            <a:endParaRPr lang="en-US" sz="2000" dirty="0"/>
          </a:p>
        </p:txBody>
      </p:sp>
      <p:sp>
        <p:nvSpPr>
          <p:cNvPr id="13" name="Rectangle 12"/>
          <p:cNvSpPr/>
          <p:nvPr/>
        </p:nvSpPr>
        <p:spPr>
          <a:xfrm>
            <a:off x="3522324" y="2149310"/>
            <a:ext cx="5058556" cy="1200329"/>
          </a:xfrm>
          <a:prstGeom prst="rect">
            <a:avLst/>
          </a:prstGeom>
          <a:solidFill>
            <a:srgbClr val="FFFFFF"/>
          </a:solidFill>
          <a:ln>
            <a:solidFill>
              <a:srgbClr val="000000"/>
            </a:solidFill>
          </a:ln>
        </p:spPr>
        <p:txBody>
          <a:bodyPr wrap="square">
            <a:spAutoFit/>
          </a:bodyPr>
          <a:lstStyle/>
          <a:p>
            <a:pPr marL="342900" indent="-342900">
              <a:buFont typeface="Arial"/>
              <a:buChar char="•"/>
            </a:pPr>
            <a:r>
              <a:rPr lang="en-US" dirty="0" smtClean="0"/>
              <a:t># is the comment character</a:t>
            </a:r>
          </a:p>
          <a:p>
            <a:pPr marL="342900" indent="-342900">
              <a:buFont typeface="Arial"/>
              <a:buChar char="•"/>
            </a:pPr>
            <a:r>
              <a:rPr lang="en-US" dirty="0" smtClean="0"/>
              <a:t>anything after a comment character is not R; it's free text that typically explains the code</a:t>
            </a:r>
          </a:p>
          <a:p>
            <a:pPr marL="342900" indent="-342900">
              <a:buFont typeface="Arial"/>
              <a:buChar char="•"/>
            </a:pPr>
            <a:r>
              <a:rPr lang="en-US" dirty="0" smtClean="0"/>
              <a:t>write comments to explain the code</a:t>
            </a:r>
            <a:endParaRPr lang="en-US" dirty="0"/>
          </a:p>
        </p:txBody>
      </p:sp>
      <p:pic>
        <p:nvPicPr>
          <p:cNvPr id="14" name="Picture 13"/>
          <p:cNvPicPr>
            <a:picLocks noChangeAspect="1"/>
          </p:cNvPicPr>
          <p:nvPr/>
        </p:nvPicPr>
        <p:blipFill>
          <a:blip r:embed="rId3"/>
          <a:stretch>
            <a:fillRect/>
          </a:stretch>
        </p:blipFill>
        <p:spPr>
          <a:xfrm rot="9680924">
            <a:off x="2770348" y="2382371"/>
            <a:ext cx="479488" cy="387465"/>
          </a:xfrm>
          <a:prstGeom prst="rect">
            <a:avLst/>
          </a:prstGeom>
        </p:spPr>
      </p:pic>
      <p:pic>
        <p:nvPicPr>
          <p:cNvPr id="15" name="Picture 14"/>
          <p:cNvPicPr>
            <a:picLocks noChangeAspect="1"/>
          </p:cNvPicPr>
          <p:nvPr/>
        </p:nvPicPr>
        <p:blipFill>
          <a:blip r:embed="rId3"/>
          <a:stretch>
            <a:fillRect/>
          </a:stretch>
        </p:blipFill>
        <p:spPr>
          <a:xfrm rot="10800000">
            <a:off x="6775562" y="3933400"/>
            <a:ext cx="479488" cy="387465"/>
          </a:xfrm>
          <a:prstGeom prst="rect">
            <a:avLst/>
          </a:prstGeom>
        </p:spPr>
      </p:pic>
      <p:sp>
        <p:nvSpPr>
          <p:cNvPr id="16" name="Rectangle 15"/>
          <p:cNvSpPr/>
          <p:nvPr/>
        </p:nvSpPr>
        <p:spPr>
          <a:xfrm>
            <a:off x="7255050" y="3591519"/>
            <a:ext cx="1665892" cy="1015663"/>
          </a:xfrm>
          <a:prstGeom prst="rect">
            <a:avLst/>
          </a:prstGeom>
          <a:solidFill>
            <a:srgbClr val="FFFFFF"/>
          </a:solidFill>
          <a:ln>
            <a:solidFill>
              <a:srgbClr val="000000"/>
            </a:solidFill>
          </a:ln>
        </p:spPr>
        <p:txBody>
          <a:bodyPr wrap="square">
            <a:spAutoFit/>
          </a:bodyPr>
          <a:lstStyle/>
          <a:p>
            <a:pPr algn="ctr"/>
            <a:r>
              <a:rPr lang="en-US" sz="2000" dirty="0" smtClean="0"/>
              <a:t>Click </a:t>
            </a:r>
            <a:r>
              <a:rPr lang="en-US" sz="2000" b="1" dirty="0" smtClean="0"/>
              <a:t>broom </a:t>
            </a:r>
            <a:r>
              <a:rPr lang="en-US" sz="2000" dirty="0" smtClean="0"/>
              <a:t>button to start over </a:t>
            </a:r>
            <a:endParaRPr lang="en-US" sz="2000" dirty="0"/>
          </a:p>
        </p:txBody>
      </p:sp>
    </p:spTree>
    <p:extLst>
      <p:ext uri="{BB962C8B-B14F-4D97-AF65-F5344CB8AC3E}">
        <p14:creationId xmlns:p14="http://schemas.microsoft.com/office/powerpoint/2010/main" val="41939624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884" y="769812"/>
            <a:ext cx="9144000" cy="5932967"/>
          </a:xfrm>
          <a:prstGeom prst="rect">
            <a:avLst/>
          </a:prstGeom>
        </p:spPr>
      </p:pic>
      <p:sp>
        <p:nvSpPr>
          <p:cNvPr id="2" name="Title 1"/>
          <p:cNvSpPr>
            <a:spLocks noGrp="1"/>
          </p:cNvSpPr>
          <p:nvPr>
            <p:ph type="title"/>
          </p:nvPr>
        </p:nvSpPr>
        <p:spPr>
          <a:xfrm>
            <a:off x="498956" y="120278"/>
            <a:ext cx="8229600" cy="597644"/>
          </a:xfrm>
          <a:solidFill>
            <a:srgbClr val="FFFFFF"/>
          </a:solidFill>
          <a:ln>
            <a:noFill/>
          </a:ln>
        </p:spPr>
        <p:txBody>
          <a:bodyPr>
            <a:noAutofit/>
          </a:bodyPr>
          <a:lstStyle/>
          <a:p>
            <a:r>
              <a:rPr lang="en-US" sz="3600" dirty="0" smtClean="0"/>
              <a:t>Today, run code line-by-line from editor</a:t>
            </a:r>
            <a:endParaRPr lang="en-US" sz="3600" dirty="0"/>
          </a:p>
        </p:txBody>
      </p:sp>
      <p:sp>
        <p:nvSpPr>
          <p:cNvPr id="9" name="Rectangle 8"/>
          <p:cNvSpPr/>
          <p:nvPr/>
        </p:nvSpPr>
        <p:spPr>
          <a:xfrm>
            <a:off x="239738" y="4333733"/>
            <a:ext cx="4256380" cy="1015663"/>
          </a:xfrm>
          <a:prstGeom prst="rect">
            <a:avLst/>
          </a:prstGeom>
          <a:solidFill>
            <a:srgbClr val="FFFFFF"/>
          </a:solidFill>
          <a:ln>
            <a:solidFill>
              <a:srgbClr val="000000"/>
            </a:solidFill>
          </a:ln>
        </p:spPr>
        <p:txBody>
          <a:bodyPr wrap="square">
            <a:spAutoFit/>
          </a:bodyPr>
          <a:lstStyle/>
          <a:p>
            <a:pPr marL="514350" indent="-514350">
              <a:buFont typeface="+mj-lt"/>
              <a:buAutoNum type="arabicPeriod"/>
            </a:pPr>
            <a:r>
              <a:rPr lang="en-US" sz="2000" dirty="0" smtClean="0"/>
              <a:t>Place cursor next to line of code, type CONTROL-RETURN to run the command</a:t>
            </a:r>
            <a:endParaRPr lang="en-US" sz="2000" dirty="0"/>
          </a:p>
        </p:txBody>
      </p:sp>
      <p:sp>
        <p:nvSpPr>
          <p:cNvPr id="10" name="Rectangle 9"/>
          <p:cNvSpPr/>
          <p:nvPr/>
        </p:nvSpPr>
        <p:spPr>
          <a:xfrm>
            <a:off x="5133253" y="1977415"/>
            <a:ext cx="3797439" cy="954107"/>
          </a:xfrm>
          <a:prstGeom prst="rect">
            <a:avLst/>
          </a:prstGeom>
          <a:solidFill>
            <a:srgbClr val="FFFFFF"/>
          </a:solidFill>
          <a:ln>
            <a:solidFill>
              <a:srgbClr val="000000"/>
            </a:solidFill>
          </a:ln>
        </p:spPr>
        <p:txBody>
          <a:bodyPr wrap="square">
            <a:spAutoFit/>
          </a:bodyPr>
          <a:lstStyle/>
          <a:p>
            <a:pPr marL="514350" indent="-514350" algn="ctr">
              <a:buFont typeface="+mj-lt"/>
              <a:buAutoNum type="arabicPeriod" startAt="2"/>
            </a:pPr>
            <a:r>
              <a:rPr lang="en-US" sz="2800" dirty="0" smtClean="0"/>
              <a:t>Command prints to  </a:t>
            </a:r>
            <a:r>
              <a:rPr lang="en-US" sz="2800" b="1" dirty="0" smtClean="0"/>
              <a:t>Console</a:t>
            </a:r>
          </a:p>
        </p:txBody>
      </p:sp>
      <p:sp>
        <p:nvSpPr>
          <p:cNvPr id="18" name="Rectangle 17"/>
          <p:cNvSpPr/>
          <p:nvPr/>
        </p:nvSpPr>
        <p:spPr>
          <a:xfrm>
            <a:off x="5133253" y="4656898"/>
            <a:ext cx="3797439" cy="1384995"/>
          </a:xfrm>
          <a:prstGeom prst="rect">
            <a:avLst/>
          </a:prstGeom>
          <a:solidFill>
            <a:srgbClr val="FFFFFF"/>
          </a:solidFill>
          <a:ln>
            <a:solidFill>
              <a:srgbClr val="000000"/>
            </a:solidFill>
          </a:ln>
        </p:spPr>
        <p:txBody>
          <a:bodyPr wrap="square">
            <a:spAutoFit/>
          </a:bodyPr>
          <a:lstStyle/>
          <a:p>
            <a:pPr marL="514350" indent="-514350">
              <a:buFont typeface="+mj-lt"/>
              <a:buAutoNum type="arabicPeriod" startAt="3"/>
            </a:pPr>
            <a:r>
              <a:rPr lang="en-US" sz="2800" dirty="0" smtClean="0"/>
              <a:t>Newly defined  variable appear in </a:t>
            </a:r>
            <a:r>
              <a:rPr lang="en-US" sz="2800" b="1" dirty="0" smtClean="0"/>
              <a:t>Environment</a:t>
            </a:r>
            <a:r>
              <a:rPr lang="en-US" sz="2800" dirty="0" smtClean="0"/>
              <a:t> tab</a:t>
            </a:r>
          </a:p>
        </p:txBody>
      </p:sp>
      <p:sp>
        <p:nvSpPr>
          <p:cNvPr id="20" name="Rectangle 19"/>
          <p:cNvSpPr/>
          <p:nvPr/>
        </p:nvSpPr>
        <p:spPr>
          <a:xfrm>
            <a:off x="636250" y="5491170"/>
            <a:ext cx="3560634" cy="400110"/>
          </a:xfrm>
          <a:prstGeom prst="rect">
            <a:avLst/>
          </a:prstGeom>
          <a:solidFill>
            <a:srgbClr val="FFFFFF"/>
          </a:solidFill>
          <a:ln>
            <a:solidFill>
              <a:srgbClr val="000000"/>
            </a:solidFill>
          </a:ln>
        </p:spPr>
        <p:txBody>
          <a:bodyPr wrap="square">
            <a:spAutoFit/>
          </a:bodyPr>
          <a:lstStyle/>
          <a:p>
            <a:r>
              <a:rPr lang="en-US" sz="2000" dirty="0" smtClean="0"/>
              <a:t>Or COMMAND-RETURN on Mac</a:t>
            </a:r>
          </a:p>
        </p:txBody>
      </p:sp>
      <p:sp>
        <p:nvSpPr>
          <p:cNvPr id="4" name="Slide Number Placeholder 3"/>
          <p:cNvSpPr>
            <a:spLocks noGrp="1"/>
          </p:cNvSpPr>
          <p:nvPr>
            <p:ph type="sldNum" sz="quarter" idx="12"/>
          </p:nvPr>
        </p:nvSpPr>
        <p:spPr/>
        <p:txBody>
          <a:bodyPr/>
          <a:lstStyle/>
          <a:p>
            <a:fld id="{79C132F0-F8FC-0C46-84EA-B5899D580A11}" type="slidenum">
              <a:rPr lang="en-US" smtClean="0"/>
              <a:pPr/>
              <a:t>17</a:t>
            </a:fld>
            <a:endParaRPr lang="en-US" dirty="0"/>
          </a:p>
        </p:txBody>
      </p:sp>
      <p:sp>
        <p:nvSpPr>
          <p:cNvPr id="11" name="Rectangle 10"/>
          <p:cNvSpPr/>
          <p:nvPr/>
        </p:nvSpPr>
        <p:spPr>
          <a:xfrm>
            <a:off x="636250" y="5991211"/>
            <a:ext cx="3560634" cy="400110"/>
          </a:xfrm>
          <a:prstGeom prst="rect">
            <a:avLst/>
          </a:prstGeom>
          <a:solidFill>
            <a:srgbClr val="FFFFFF"/>
          </a:solidFill>
          <a:ln>
            <a:solidFill>
              <a:srgbClr val="000000"/>
            </a:solidFill>
          </a:ln>
        </p:spPr>
        <p:txBody>
          <a:bodyPr wrap="square">
            <a:spAutoFit/>
          </a:bodyPr>
          <a:lstStyle/>
          <a:p>
            <a:r>
              <a:rPr lang="en-US" sz="2000" dirty="0" smtClean="0"/>
              <a:t>Or click the </a:t>
            </a:r>
            <a:r>
              <a:rPr lang="en-US" sz="2000" b="1" dirty="0" smtClean="0"/>
              <a:t>Run</a:t>
            </a:r>
            <a:r>
              <a:rPr lang="en-US" sz="2000" dirty="0" smtClean="0"/>
              <a:t> button</a:t>
            </a:r>
          </a:p>
        </p:txBody>
      </p:sp>
      <p:sp>
        <p:nvSpPr>
          <p:cNvPr id="13" name="Freeform 12"/>
          <p:cNvSpPr/>
          <p:nvPr/>
        </p:nvSpPr>
        <p:spPr>
          <a:xfrm>
            <a:off x="239738" y="3295236"/>
            <a:ext cx="409373" cy="1036875"/>
          </a:xfrm>
          <a:custGeom>
            <a:avLst/>
            <a:gdLst>
              <a:gd name="connsiteX0" fmla="*/ 190606 w 331717"/>
              <a:gd name="connsiteY0" fmla="*/ 1036875 h 1036875"/>
              <a:gd name="connsiteX1" fmla="*/ 77717 w 331717"/>
              <a:gd name="connsiteY1" fmla="*/ 811097 h 1036875"/>
              <a:gd name="connsiteX2" fmla="*/ 7162 w 331717"/>
              <a:gd name="connsiteY2" fmla="*/ 571208 h 1036875"/>
              <a:gd name="connsiteX3" fmla="*/ 7162 w 331717"/>
              <a:gd name="connsiteY3" fmla="*/ 288986 h 1036875"/>
              <a:gd name="connsiteX4" fmla="*/ 49495 w 331717"/>
              <a:gd name="connsiteY4" fmla="*/ 147875 h 1036875"/>
              <a:gd name="connsiteX5" fmla="*/ 120050 w 331717"/>
              <a:gd name="connsiteY5" fmla="*/ 6763 h 1036875"/>
              <a:gd name="connsiteX6" fmla="*/ 331717 w 331717"/>
              <a:gd name="connsiteY6" fmla="*/ 20875 h 103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17" h="1036875">
                <a:moveTo>
                  <a:pt x="190606" y="1036875"/>
                </a:moveTo>
                <a:cubicBezTo>
                  <a:pt x="149448" y="962791"/>
                  <a:pt x="108291" y="888708"/>
                  <a:pt x="77717" y="811097"/>
                </a:cubicBezTo>
                <a:cubicBezTo>
                  <a:pt x="47143" y="733486"/>
                  <a:pt x="18921" y="658226"/>
                  <a:pt x="7162" y="571208"/>
                </a:cubicBezTo>
                <a:cubicBezTo>
                  <a:pt x="-4597" y="484190"/>
                  <a:pt x="106" y="359541"/>
                  <a:pt x="7162" y="288986"/>
                </a:cubicBezTo>
                <a:cubicBezTo>
                  <a:pt x="14217" y="218430"/>
                  <a:pt x="30680" y="194912"/>
                  <a:pt x="49495" y="147875"/>
                </a:cubicBezTo>
                <a:cubicBezTo>
                  <a:pt x="68310" y="100838"/>
                  <a:pt x="73013" y="27930"/>
                  <a:pt x="120050" y="6763"/>
                </a:cubicBezTo>
                <a:cubicBezTo>
                  <a:pt x="167087" y="-14404"/>
                  <a:pt x="331717" y="20875"/>
                  <a:pt x="331717" y="20875"/>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0530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063" y="340206"/>
            <a:ext cx="8313737" cy="861857"/>
          </a:xfrm>
        </p:spPr>
        <p:txBody>
          <a:bodyPr>
            <a:noAutofit/>
          </a:bodyPr>
          <a:lstStyle/>
          <a:p>
            <a:r>
              <a:rPr lang="en-US" sz="2400" dirty="0" smtClean="0"/>
              <a:t>First R command in the script: Read gene information from gene description file using </a:t>
            </a:r>
            <a:r>
              <a:rPr lang="en-US" sz="2400" dirty="0" err="1" smtClean="0">
                <a:solidFill>
                  <a:srgbClr val="3366FF"/>
                </a:solidFill>
                <a:latin typeface="Courier"/>
                <a:cs typeface="Courier"/>
              </a:rPr>
              <a:t>read.delim</a:t>
            </a:r>
            <a:r>
              <a:rPr lang="en-US" sz="2400" dirty="0" smtClean="0"/>
              <a:t/>
            </a:r>
            <a:br>
              <a:rPr lang="en-US" sz="2400" dirty="0" smtClean="0"/>
            </a:br>
            <a:endParaRPr lang="en-US" sz="2400" dirty="0"/>
          </a:p>
        </p:txBody>
      </p:sp>
      <p:sp>
        <p:nvSpPr>
          <p:cNvPr id="5" name="Content Placeholder 4"/>
          <p:cNvSpPr>
            <a:spLocks noGrp="1"/>
          </p:cNvSpPr>
          <p:nvPr>
            <p:ph idx="1"/>
          </p:nvPr>
        </p:nvSpPr>
        <p:spPr>
          <a:xfrm>
            <a:off x="457200" y="2801035"/>
            <a:ext cx="8229600" cy="3300007"/>
          </a:xfrm>
        </p:spPr>
        <p:txBody>
          <a:bodyPr>
            <a:normAutofit fontScale="92500" lnSpcReduction="20000"/>
          </a:bodyPr>
          <a:lstStyle/>
          <a:p>
            <a:r>
              <a:rPr lang="en-US" dirty="0" err="1" smtClean="0">
                <a:latin typeface="Courier"/>
                <a:cs typeface="Courier"/>
              </a:rPr>
              <a:t>read.delim</a:t>
            </a:r>
            <a:r>
              <a:rPr lang="en-US" dirty="0" smtClean="0"/>
              <a:t> accepts a file name, returns a data frame </a:t>
            </a:r>
          </a:p>
          <a:p>
            <a:r>
              <a:rPr lang="en-US" dirty="0" smtClean="0"/>
              <a:t>Has many options for </a:t>
            </a:r>
            <a:r>
              <a:rPr lang="en-US" dirty="0"/>
              <a:t>diverse file formats</a:t>
            </a:r>
            <a:endParaRPr lang="en-US" dirty="0" smtClean="0">
              <a:latin typeface="Courier"/>
              <a:cs typeface="Courier"/>
            </a:endParaRPr>
          </a:p>
          <a:p>
            <a:pPr lvl="1"/>
            <a:r>
              <a:rPr lang="en-US" dirty="0" err="1" smtClean="0">
                <a:latin typeface="Courier"/>
                <a:cs typeface="Courier"/>
              </a:rPr>
              <a:t>as.is</a:t>
            </a:r>
            <a:r>
              <a:rPr lang="en-US" dirty="0" smtClean="0"/>
              <a:t> - ensures text are read as character data (not as factors - categories)</a:t>
            </a:r>
          </a:p>
          <a:p>
            <a:pPr lvl="1"/>
            <a:r>
              <a:rPr lang="en-US" dirty="0" smtClean="0">
                <a:latin typeface="Courier"/>
                <a:cs typeface="Courier"/>
              </a:rPr>
              <a:t>quote</a:t>
            </a:r>
            <a:r>
              <a:rPr lang="en-US" dirty="0" smtClean="0"/>
              <a:t> - set to empty string (""); ignore all quotation marks</a:t>
            </a:r>
            <a:endParaRPr lang="en-US" dirty="0"/>
          </a:p>
          <a:p>
            <a:pPr lvl="1"/>
            <a:r>
              <a:rPr lang="en-US" dirty="0" err="1" smtClean="0">
                <a:latin typeface="Courier"/>
                <a:cs typeface="Courier"/>
              </a:rPr>
              <a:t>sep</a:t>
            </a:r>
            <a:r>
              <a:rPr lang="en-US" dirty="0" smtClean="0"/>
              <a:t> - field separator; "\t" is code for TAB                     </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18</a:t>
            </a:fld>
            <a:endParaRPr lang="en-US"/>
          </a:p>
        </p:txBody>
      </p:sp>
      <p:pic>
        <p:nvPicPr>
          <p:cNvPr id="6" name="Picture 5"/>
          <p:cNvPicPr>
            <a:picLocks noChangeAspect="1"/>
          </p:cNvPicPr>
          <p:nvPr/>
        </p:nvPicPr>
        <p:blipFill>
          <a:blip r:embed="rId3"/>
          <a:stretch>
            <a:fillRect/>
          </a:stretch>
        </p:blipFill>
        <p:spPr>
          <a:xfrm>
            <a:off x="149929" y="1138788"/>
            <a:ext cx="8851900" cy="1473200"/>
          </a:xfrm>
          <a:prstGeom prst="rect">
            <a:avLst/>
          </a:prstGeom>
          <a:ln>
            <a:solidFill>
              <a:schemeClr val="tx1"/>
            </a:solidFill>
          </a:ln>
        </p:spPr>
      </p:pic>
      <p:sp>
        <p:nvSpPr>
          <p:cNvPr id="7" name="TextBox 6"/>
          <p:cNvSpPr txBox="1"/>
          <p:nvPr/>
        </p:nvSpPr>
        <p:spPr>
          <a:xfrm>
            <a:off x="1292720" y="6171684"/>
            <a:ext cx="6406894" cy="369332"/>
          </a:xfrm>
          <a:prstGeom prst="rect">
            <a:avLst/>
          </a:prstGeom>
          <a:solidFill>
            <a:schemeClr val="accent6">
              <a:lumMod val="20000"/>
              <a:lumOff val="80000"/>
            </a:schemeClr>
          </a:solidFill>
          <a:ln>
            <a:solidFill>
              <a:srgbClr val="000000"/>
            </a:solidFill>
          </a:ln>
        </p:spPr>
        <p:txBody>
          <a:bodyPr wrap="square" rtlCol="0">
            <a:spAutoFit/>
          </a:bodyPr>
          <a:lstStyle/>
          <a:p>
            <a:pPr algn="ctr"/>
            <a:r>
              <a:rPr lang="en-US" dirty="0" smtClean="0"/>
              <a:t>Data cleaning is often the most challenging part of data analysis.</a:t>
            </a:r>
            <a:endParaRPr lang="en-US" dirty="0"/>
          </a:p>
        </p:txBody>
      </p:sp>
    </p:spTree>
    <p:extLst>
      <p:ext uri="{BB962C8B-B14F-4D97-AF65-F5344CB8AC3E}">
        <p14:creationId xmlns:p14="http://schemas.microsoft.com/office/powerpoint/2010/main" val="10051613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78342" y="2806098"/>
            <a:ext cx="5813058" cy="2386019"/>
          </a:xfrm>
          <a:prstGeom prst="rect">
            <a:avLst/>
          </a:prstGeom>
          <a:ln>
            <a:solidFill>
              <a:srgbClr val="000000"/>
            </a:solidFill>
          </a:ln>
        </p:spPr>
      </p:pic>
      <p:sp>
        <p:nvSpPr>
          <p:cNvPr id="2" name="Title 1"/>
          <p:cNvSpPr>
            <a:spLocks noGrp="1"/>
          </p:cNvSpPr>
          <p:nvPr>
            <p:ph type="title"/>
          </p:nvPr>
        </p:nvSpPr>
        <p:spPr/>
        <p:txBody>
          <a:bodyPr/>
          <a:lstStyle/>
          <a:p>
            <a:r>
              <a:rPr lang="en-US" dirty="0" smtClean="0">
                <a:latin typeface="Courier"/>
                <a:cs typeface="Courier"/>
              </a:rPr>
              <a:t>annotations</a:t>
            </a:r>
            <a:r>
              <a:rPr lang="en-US" dirty="0" smtClean="0"/>
              <a:t> is a data frame</a:t>
            </a:r>
            <a:endParaRPr lang="en-US" dirty="0"/>
          </a:p>
        </p:txBody>
      </p:sp>
      <p:sp>
        <p:nvSpPr>
          <p:cNvPr id="3" name="Content Placeholder 2"/>
          <p:cNvSpPr>
            <a:spLocks noGrp="1"/>
          </p:cNvSpPr>
          <p:nvPr>
            <p:ph idx="1"/>
          </p:nvPr>
        </p:nvSpPr>
        <p:spPr>
          <a:xfrm>
            <a:off x="457200" y="1444951"/>
            <a:ext cx="8229600" cy="1280217"/>
          </a:xfrm>
        </p:spPr>
        <p:txBody>
          <a:bodyPr>
            <a:normAutofit fontScale="85000" lnSpcReduction="20000"/>
          </a:bodyPr>
          <a:lstStyle/>
          <a:p>
            <a:r>
              <a:rPr lang="en-US" dirty="0" smtClean="0"/>
              <a:t>Use $ to access column names</a:t>
            </a:r>
          </a:p>
          <a:p>
            <a:r>
              <a:rPr lang="en-US" dirty="0" smtClean="0"/>
              <a:t>Type variable name and $</a:t>
            </a:r>
          </a:p>
          <a:p>
            <a:pPr lvl="1"/>
            <a:r>
              <a:rPr lang="en-US" dirty="0" smtClean="0"/>
              <a:t>RStudio shows the columns </a:t>
            </a:r>
          </a:p>
          <a:p>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19</a:t>
            </a:fld>
            <a:endParaRPr lang="en-US"/>
          </a:p>
        </p:txBody>
      </p:sp>
      <p:sp>
        <p:nvSpPr>
          <p:cNvPr id="6" name="Freeform 5"/>
          <p:cNvSpPr/>
          <p:nvPr/>
        </p:nvSpPr>
        <p:spPr>
          <a:xfrm rot="19483230">
            <a:off x="5096558" y="3867537"/>
            <a:ext cx="747582" cy="1431813"/>
          </a:xfrm>
          <a:custGeom>
            <a:avLst/>
            <a:gdLst>
              <a:gd name="connsiteX0" fmla="*/ 362868 w 692561"/>
              <a:gd name="connsiteY0" fmla="*/ 0 h 1034341"/>
              <a:gd name="connsiteX1" fmla="*/ 657699 w 692561"/>
              <a:gd name="connsiteY1" fmla="*/ 306186 h 1034341"/>
              <a:gd name="connsiteX2" fmla="*/ 635020 w 692561"/>
              <a:gd name="connsiteY2" fmla="*/ 816496 h 1034341"/>
              <a:gd name="connsiteX3" fmla="*/ 192774 w 692561"/>
              <a:gd name="connsiteY3" fmla="*/ 1009280 h 1034341"/>
              <a:gd name="connsiteX4" fmla="*/ 0 w 692561"/>
              <a:gd name="connsiteY4" fmla="*/ 1031960 h 1034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561" h="1034341">
                <a:moveTo>
                  <a:pt x="362868" y="0"/>
                </a:moveTo>
                <a:cubicBezTo>
                  <a:pt x="487604" y="85051"/>
                  <a:pt x="612340" y="170103"/>
                  <a:pt x="657699" y="306186"/>
                </a:cubicBezTo>
                <a:cubicBezTo>
                  <a:pt x="703058" y="442269"/>
                  <a:pt x="712507" y="699314"/>
                  <a:pt x="635020" y="816496"/>
                </a:cubicBezTo>
                <a:cubicBezTo>
                  <a:pt x="557533" y="933678"/>
                  <a:pt x="298611" y="973369"/>
                  <a:pt x="192774" y="1009280"/>
                </a:cubicBezTo>
                <a:cubicBezTo>
                  <a:pt x="86937" y="1045191"/>
                  <a:pt x="0" y="1031960"/>
                  <a:pt x="0" y="1031960"/>
                </a:cubicBezTo>
              </a:path>
            </a:pathLst>
          </a:custGeom>
          <a:ln w="57150" cmpd="sng">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320755" y="5348149"/>
            <a:ext cx="6406895" cy="923330"/>
          </a:xfrm>
          <a:prstGeom prst="rect">
            <a:avLst/>
          </a:prstGeom>
          <a:noFill/>
          <a:ln>
            <a:solidFill>
              <a:srgbClr val="000000"/>
            </a:solidFill>
          </a:ln>
        </p:spPr>
        <p:txBody>
          <a:bodyPr wrap="square" rtlCol="0">
            <a:spAutoFit/>
          </a:bodyPr>
          <a:lstStyle/>
          <a:p>
            <a:r>
              <a:rPr lang="en-US" dirty="0" err="1" smtClean="0"/>
              <a:t>Kagale</a:t>
            </a:r>
            <a:r>
              <a:rPr lang="en-US" dirty="0" smtClean="0"/>
              <a:t> et al identified three Arabidopsis counterparts for most Camelina genes. Camelina is </a:t>
            </a:r>
            <a:r>
              <a:rPr lang="en-US" dirty="0" err="1" smtClean="0"/>
              <a:t>hexaploid</a:t>
            </a:r>
            <a:r>
              <a:rPr lang="en-US" dirty="0"/>
              <a:t> </a:t>
            </a:r>
            <a:r>
              <a:rPr lang="en-US" dirty="0" smtClean="0"/>
              <a:t>- "Arabidopsis times three." </a:t>
            </a:r>
          </a:p>
          <a:p>
            <a:endParaRPr lang="en-US" dirty="0"/>
          </a:p>
        </p:txBody>
      </p:sp>
    </p:spTree>
    <p:extLst>
      <p:ext uri="{BB962C8B-B14F-4D97-AF65-F5344CB8AC3E}">
        <p14:creationId xmlns:p14="http://schemas.microsoft.com/office/powerpoint/2010/main" val="37743041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3704" y="408073"/>
            <a:ext cx="4796666" cy="6313402"/>
          </a:xfrm>
        </p:spPr>
        <p:txBody>
          <a:bodyPr>
            <a:normAutofit fontScale="70000" lnSpcReduction="20000"/>
          </a:bodyPr>
          <a:lstStyle/>
          <a:p>
            <a:r>
              <a:rPr lang="en-US" dirty="0"/>
              <a:t>M</a:t>
            </a:r>
            <a:r>
              <a:rPr lang="en-US" dirty="0" smtClean="0"/>
              <a:t>odel oilseed crop </a:t>
            </a:r>
          </a:p>
          <a:p>
            <a:pPr lvl="1"/>
            <a:r>
              <a:rPr lang="en-US" dirty="0" smtClean="0"/>
              <a:t>Similar to Arabidopsis</a:t>
            </a:r>
          </a:p>
          <a:p>
            <a:pPr lvl="1"/>
            <a:r>
              <a:rPr lang="en-US" dirty="0" smtClean="0"/>
              <a:t>Easy &amp; cheap to grow </a:t>
            </a:r>
          </a:p>
          <a:p>
            <a:pPr lvl="1"/>
            <a:r>
              <a:rPr lang="en-US" dirty="0" smtClean="0"/>
              <a:t>Seed to seed in ~2 months</a:t>
            </a:r>
          </a:p>
          <a:p>
            <a:pPr lvl="1"/>
            <a:r>
              <a:rPr lang="en-US" dirty="0" smtClean="0"/>
              <a:t>Transformable via floral dip</a:t>
            </a:r>
            <a:endParaRPr lang="en-US" dirty="0"/>
          </a:p>
          <a:p>
            <a:pPr lvl="1"/>
            <a:r>
              <a:rPr lang="en-US" dirty="0" smtClean="0"/>
              <a:t>DS-Red visual marker for screening transgenic seeds</a:t>
            </a:r>
          </a:p>
          <a:p>
            <a:r>
              <a:rPr lang="en-US" dirty="0" smtClean="0"/>
              <a:t>Interesting biology</a:t>
            </a:r>
          </a:p>
          <a:p>
            <a:pPr lvl="1"/>
            <a:r>
              <a:rPr lang="en-US" dirty="0" smtClean="0"/>
              <a:t>Hardy, adapted to cold, arid climate</a:t>
            </a:r>
          </a:p>
          <a:p>
            <a:pPr lvl="1"/>
            <a:r>
              <a:rPr lang="en-US" dirty="0" err="1" smtClean="0"/>
              <a:t>Hexaploid</a:t>
            </a:r>
            <a:r>
              <a:rPr lang="en-US" dirty="0" smtClean="0"/>
              <a:t> ("Arabidopsis times 3") </a:t>
            </a:r>
          </a:p>
          <a:p>
            <a:r>
              <a:rPr lang="en-US" dirty="0" smtClean="0"/>
              <a:t>Grown for its oil since ancient times, many emerging uses</a:t>
            </a:r>
          </a:p>
          <a:p>
            <a:pPr lvl="1"/>
            <a:r>
              <a:rPr lang="en-US" dirty="0" smtClean="0"/>
              <a:t>biodiesel, jet fuel, lubricants</a:t>
            </a:r>
          </a:p>
          <a:p>
            <a:pPr lvl="1"/>
            <a:r>
              <a:rPr lang="en-US" dirty="0" smtClean="0"/>
              <a:t>plant-based platform for pharmaceuticals</a:t>
            </a:r>
          </a:p>
          <a:p>
            <a:pPr lvl="1"/>
            <a:r>
              <a:rPr lang="en-US" dirty="0" smtClean="0"/>
              <a:t>animal feed supplement, esp. aquaculture</a:t>
            </a:r>
          </a:p>
          <a:p>
            <a:pPr lvl="1"/>
            <a:r>
              <a:rPr lang="en-US" dirty="0" smtClean="0"/>
              <a:t>high in omega-3 FAs, vitamin E</a:t>
            </a:r>
          </a:p>
          <a:p>
            <a:pPr lvl="1"/>
            <a:r>
              <a:rPr lang="en-US" dirty="0" smtClean="0"/>
              <a:t>specialty oil for human &amp; animal consumption, skin care</a:t>
            </a:r>
          </a:p>
          <a:p>
            <a:pPr marL="0" indent="0">
              <a:buNone/>
            </a:pPr>
            <a:endParaRPr lang="en-US" dirty="0" smtClean="0"/>
          </a:p>
        </p:txBody>
      </p:sp>
      <p:sp>
        <p:nvSpPr>
          <p:cNvPr id="4" name="Title 3"/>
          <p:cNvSpPr>
            <a:spLocks noGrp="1"/>
          </p:cNvSpPr>
          <p:nvPr>
            <p:ph type="title"/>
          </p:nvPr>
        </p:nvSpPr>
        <p:spPr>
          <a:xfrm>
            <a:off x="122336" y="0"/>
            <a:ext cx="4254764" cy="918558"/>
          </a:xfrm>
        </p:spPr>
        <p:txBody>
          <a:bodyPr>
            <a:noAutofit/>
          </a:bodyPr>
          <a:lstStyle/>
          <a:p>
            <a:r>
              <a:rPr lang="en-US" sz="4000" dirty="0" smtClean="0"/>
              <a:t>Camelina sativa</a:t>
            </a:r>
            <a:endParaRPr lang="en-US" sz="4000" dirty="0"/>
          </a:p>
        </p:txBody>
      </p:sp>
      <p:sp>
        <p:nvSpPr>
          <p:cNvPr id="2" name="Slide Number Placeholder 1"/>
          <p:cNvSpPr>
            <a:spLocks noGrp="1"/>
          </p:cNvSpPr>
          <p:nvPr>
            <p:ph type="sldNum" sz="quarter" idx="12"/>
          </p:nvPr>
        </p:nvSpPr>
        <p:spPr/>
        <p:txBody>
          <a:bodyPr/>
          <a:lstStyle/>
          <a:p>
            <a:fld id="{1322833B-F706-284B-BD32-5D607FACF3D9}" type="slidenum">
              <a:rPr lang="en-US" smtClean="0"/>
              <a:t>2</a:t>
            </a:fld>
            <a:endParaRPr lang="en-US"/>
          </a:p>
        </p:txBody>
      </p:sp>
      <p:pic>
        <p:nvPicPr>
          <p:cNvPr id="3" name="Picture 2"/>
          <p:cNvPicPr>
            <a:picLocks noChangeAspect="1"/>
          </p:cNvPicPr>
          <p:nvPr/>
        </p:nvPicPr>
        <p:blipFill>
          <a:blip r:embed="rId3"/>
          <a:stretch>
            <a:fillRect/>
          </a:stretch>
        </p:blipFill>
        <p:spPr>
          <a:xfrm>
            <a:off x="286603" y="1040254"/>
            <a:ext cx="3774324" cy="2053032"/>
          </a:xfrm>
          <a:prstGeom prst="rect">
            <a:avLst/>
          </a:prstGeom>
          <a:ln>
            <a:solidFill>
              <a:schemeClr val="tx1"/>
            </a:solidFill>
          </a:ln>
        </p:spPr>
      </p:pic>
      <p:pic>
        <p:nvPicPr>
          <p:cNvPr id="6" name="Picture 5" descr="RulePlan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1578" y="3371088"/>
            <a:ext cx="2371344" cy="3163824"/>
          </a:xfrm>
          <a:prstGeom prst="rect">
            <a:avLst/>
          </a:prstGeom>
          <a:ln>
            <a:solidFill>
              <a:schemeClr val="tx1"/>
            </a:solidFill>
          </a:ln>
        </p:spPr>
      </p:pic>
    </p:spTree>
    <p:extLst>
      <p:ext uri="{BB962C8B-B14F-4D97-AF65-F5344CB8AC3E}">
        <p14:creationId xmlns:p14="http://schemas.microsoft.com/office/powerpoint/2010/main" val="40450651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a:t>
            </a:r>
            <a:r>
              <a:rPr lang="en-US" sz="3600" b="1" dirty="0" err="1" smtClean="0">
                <a:solidFill>
                  <a:srgbClr val="3366FF"/>
                </a:solidFill>
                <a:latin typeface="Courier"/>
                <a:cs typeface="Courier"/>
              </a:rPr>
              <a:t>grep</a:t>
            </a:r>
            <a:r>
              <a:rPr lang="en-US" sz="3600" dirty="0" smtClean="0">
                <a:solidFill>
                  <a:srgbClr val="3366FF"/>
                </a:solidFill>
              </a:rPr>
              <a:t> </a:t>
            </a:r>
            <a:r>
              <a:rPr lang="en-US" sz="3600" dirty="0" smtClean="0"/>
              <a:t>to look up Camelina </a:t>
            </a:r>
            <a:r>
              <a:rPr lang="en-US" sz="3600" dirty="0" err="1" smtClean="0"/>
              <a:t>homeologs</a:t>
            </a:r>
            <a:r>
              <a:rPr lang="en-US" sz="3600" dirty="0" smtClean="0"/>
              <a:t> of Arabidopsis genes</a:t>
            </a:r>
            <a:endParaRPr lang="en-US" sz="3600"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20</a:t>
            </a:fld>
            <a:endParaRPr lang="en-US"/>
          </a:p>
        </p:txBody>
      </p:sp>
      <p:sp>
        <p:nvSpPr>
          <p:cNvPr id="5" name="Rectangle 4"/>
          <p:cNvSpPr/>
          <p:nvPr/>
        </p:nvSpPr>
        <p:spPr>
          <a:xfrm>
            <a:off x="615955" y="1816396"/>
            <a:ext cx="7888773" cy="2246769"/>
          </a:xfrm>
          <a:prstGeom prst="rect">
            <a:avLst/>
          </a:prstGeom>
          <a:ln>
            <a:solidFill>
              <a:schemeClr val="tx1"/>
            </a:solidFill>
          </a:ln>
        </p:spPr>
        <p:txBody>
          <a:bodyPr wrap="square">
            <a:spAutoFit/>
          </a:bodyPr>
          <a:lstStyle/>
          <a:p>
            <a:r>
              <a:rPr lang="fr-FR" sz="2000" dirty="0">
                <a:latin typeface="Courier"/>
                <a:cs typeface="Courier"/>
              </a:rPr>
              <a:t>&gt; </a:t>
            </a:r>
            <a:r>
              <a:rPr lang="fr-FR" sz="2000" dirty="0" err="1">
                <a:latin typeface="Courier"/>
                <a:cs typeface="Courier"/>
              </a:rPr>
              <a:t>gene</a:t>
            </a:r>
            <a:r>
              <a:rPr lang="fr-FR" sz="2000" dirty="0">
                <a:latin typeface="Courier"/>
                <a:cs typeface="Courier"/>
              </a:rPr>
              <a:t>="AT5G17800"</a:t>
            </a:r>
          </a:p>
          <a:p>
            <a:r>
              <a:rPr lang="fr-FR" sz="2000" dirty="0">
                <a:latin typeface="Courier"/>
                <a:cs typeface="Courier"/>
              </a:rPr>
              <a:t>&gt; index=</a:t>
            </a:r>
            <a:r>
              <a:rPr lang="fr-FR" sz="2000" dirty="0" err="1">
                <a:latin typeface="Courier"/>
                <a:cs typeface="Courier"/>
              </a:rPr>
              <a:t>grep</a:t>
            </a:r>
            <a:r>
              <a:rPr lang="fr-FR" sz="2000" dirty="0">
                <a:latin typeface="Courier"/>
                <a:cs typeface="Courier"/>
              </a:rPr>
              <a:t>(</a:t>
            </a:r>
            <a:r>
              <a:rPr lang="fr-FR" sz="2000" dirty="0" err="1">
                <a:latin typeface="Courier"/>
                <a:cs typeface="Courier"/>
              </a:rPr>
              <a:t>gene,annotations$AGI</a:t>
            </a:r>
            <a:r>
              <a:rPr lang="fr-FR" sz="2000" dirty="0">
                <a:latin typeface="Courier"/>
                <a:cs typeface="Courier"/>
              </a:rPr>
              <a:t>)</a:t>
            </a:r>
          </a:p>
          <a:p>
            <a:r>
              <a:rPr lang="fr-FR" sz="2000" dirty="0">
                <a:latin typeface="Courier"/>
                <a:cs typeface="Courier"/>
              </a:rPr>
              <a:t>&gt; annotations[index,]</a:t>
            </a:r>
          </a:p>
          <a:p>
            <a:r>
              <a:rPr lang="fr-FR" sz="2000" dirty="0">
                <a:latin typeface="Courier"/>
                <a:cs typeface="Courier"/>
              </a:rPr>
              <a:t>              </a:t>
            </a:r>
            <a:r>
              <a:rPr lang="fr-FR" sz="2000" dirty="0" err="1">
                <a:latin typeface="Courier"/>
                <a:cs typeface="Courier"/>
              </a:rPr>
              <a:t>gene</a:t>
            </a:r>
            <a:r>
              <a:rPr lang="fr-FR" sz="2000" dirty="0">
                <a:latin typeface="Courier"/>
                <a:cs typeface="Courier"/>
              </a:rPr>
              <a:t>           description       AGI</a:t>
            </a:r>
          </a:p>
          <a:p>
            <a:r>
              <a:rPr lang="fr-FR" sz="2000" dirty="0">
                <a:latin typeface="Courier"/>
                <a:cs typeface="Courier"/>
              </a:rPr>
              <a:t>32135 Csa08g010050 </a:t>
            </a:r>
            <a:r>
              <a:rPr lang="fr-FR" sz="2000" dirty="0" err="1">
                <a:latin typeface="Courier"/>
                <a:cs typeface="Courier"/>
              </a:rPr>
              <a:t>myb</a:t>
            </a:r>
            <a:r>
              <a:rPr lang="fr-FR" sz="2000" dirty="0">
                <a:latin typeface="Courier"/>
                <a:cs typeface="Courier"/>
              </a:rPr>
              <a:t> </a:t>
            </a:r>
            <a:r>
              <a:rPr lang="fr-FR" sz="2000" dirty="0" err="1">
                <a:latin typeface="Courier"/>
                <a:cs typeface="Courier"/>
              </a:rPr>
              <a:t>domain</a:t>
            </a:r>
            <a:r>
              <a:rPr lang="fr-FR" sz="2000" dirty="0">
                <a:latin typeface="Courier"/>
                <a:cs typeface="Courier"/>
              </a:rPr>
              <a:t> </a:t>
            </a:r>
            <a:r>
              <a:rPr lang="fr-FR" sz="2000" dirty="0" err="1">
                <a:latin typeface="Courier"/>
                <a:cs typeface="Courier"/>
              </a:rPr>
              <a:t>protein</a:t>
            </a:r>
            <a:r>
              <a:rPr lang="fr-FR" sz="2000" dirty="0">
                <a:latin typeface="Courier"/>
                <a:cs typeface="Courier"/>
              </a:rPr>
              <a:t> 56 AT5G17800</a:t>
            </a:r>
          </a:p>
          <a:p>
            <a:r>
              <a:rPr lang="fr-FR" sz="2000" dirty="0">
                <a:latin typeface="Courier"/>
                <a:cs typeface="Courier"/>
              </a:rPr>
              <a:t>57252 Csa13g020620 </a:t>
            </a:r>
            <a:r>
              <a:rPr lang="fr-FR" sz="2000" dirty="0" err="1">
                <a:latin typeface="Courier"/>
                <a:cs typeface="Courier"/>
              </a:rPr>
              <a:t>myb</a:t>
            </a:r>
            <a:r>
              <a:rPr lang="fr-FR" sz="2000" dirty="0">
                <a:latin typeface="Courier"/>
                <a:cs typeface="Courier"/>
              </a:rPr>
              <a:t> </a:t>
            </a:r>
            <a:r>
              <a:rPr lang="fr-FR" sz="2000" dirty="0" err="1">
                <a:latin typeface="Courier"/>
                <a:cs typeface="Courier"/>
              </a:rPr>
              <a:t>domain</a:t>
            </a:r>
            <a:r>
              <a:rPr lang="fr-FR" sz="2000" dirty="0">
                <a:latin typeface="Courier"/>
                <a:cs typeface="Courier"/>
              </a:rPr>
              <a:t> </a:t>
            </a:r>
            <a:r>
              <a:rPr lang="fr-FR" sz="2000" dirty="0" err="1">
                <a:latin typeface="Courier"/>
                <a:cs typeface="Courier"/>
              </a:rPr>
              <a:t>protein</a:t>
            </a:r>
            <a:r>
              <a:rPr lang="fr-FR" sz="2000" dirty="0">
                <a:latin typeface="Courier"/>
                <a:cs typeface="Courier"/>
              </a:rPr>
              <a:t> 56 AT5G17800</a:t>
            </a:r>
          </a:p>
          <a:p>
            <a:r>
              <a:rPr lang="fr-FR" sz="2000" dirty="0">
                <a:latin typeface="Courier"/>
                <a:cs typeface="Courier"/>
              </a:rPr>
              <a:t>86541 Csa20g025980 </a:t>
            </a:r>
            <a:r>
              <a:rPr lang="fr-FR" sz="2000" dirty="0" err="1">
                <a:latin typeface="Courier"/>
                <a:cs typeface="Courier"/>
              </a:rPr>
              <a:t>myb</a:t>
            </a:r>
            <a:r>
              <a:rPr lang="fr-FR" sz="2000" dirty="0">
                <a:latin typeface="Courier"/>
                <a:cs typeface="Courier"/>
              </a:rPr>
              <a:t> </a:t>
            </a:r>
            <a:r>
              <a:rPr lang="fr-FR" sz="2000" dirty="0" err="1">
                <a:latin typeface="Courier"/>
                <a:cs typeface="Courier"/>
              </a:rPr>
              <a:t>domain</a:t>
            </a:r>
            <a:r>
              <a:rPr lang="fr-FR" sz="2000" dirty="0">
                <a:latin typeface="Courier"/>
                <a:cs typeface="Courier"/>
              </a:rPr>
              <a:t> </a:t>
            </a:r>
            <a:r>
              <a:rPr lang="fr-FR" sz="2000" dirty="0" err="1">
                <a:latin typeface="Courier"/>
                <a:cs typeface="Courier"/>
              </a:rPr>
              <a:t>protein</a:t>
            </a:r>
            <a:r>
              <a:rPr lang="fr-FR" sz="2000" dirty="0">
                <a:latin typeface="Courier"/>
                <a:cs typeface="Courier"/>
              </a:rPr>
              <a:t> 56 AT5G17800</a:t>
            </a:r>
            <a:endParaRPr lang="en-US" sz="2000" dirty="0">
              <a:latin typeface="Courier"/>
              <a:cs typeface="Courier"/>
            </a:endParaRPr>
          </a:p>
        </p:txBody>
      </p:sp>
      <p:pic>
        <p:nvPicPr>
          <p:cNvPr id="7" name="Picture 6"/>
          <p:cNvPicPr>
            <a:picLocks noChangeAspect="1"/>
          </p:cNvPicPr>
          <p:nvPr/>
        </p:nvPicPr>
        <p:blipFill>
          <a:blip r:embed="rId2"/>
          <a:stretch>
            <a:fillRect/>
          </a:stretch>
        </p:blipFill>
        <p:spPr>
          <a:xfrm>
            <a:off x="0" y="4476750"/>
            <a:ext cx="9144000" cy="1501117"/>
          </a:xfrm>
          <a:prstGeom prst="rect">
            <a:avLst/>
          </a:prstGeom>
          <a:ln>
            <a:solidFill>
              <a:srgbClr val="000000"/>
            </a:solidFill>
          </a:ln>
        </p:spPr>
      </p:pic>
    </p:spTree>
    <p:extLst>
      <p:ext uri="{BB962C8B-B14F-4D97-AF65-F5344CB8AC3E}">
        <p14:creationId xmlns:p14="http://schemas.microsoft.com/office/powerpoint/2010/main" val="28639341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normAutofit/>
          </a:bodyPr>
          <a:lstStyle/>
          <a:p>
            <a:r>
              <a:rPr lang="en-US" sz="3200" b="1" dirty="0" smtClean="0">
                <a:solidFill>
                  <a:srgbClr val="FF6600"/>
                </a:solidFill>
              </a:rPr>
              <a:t>Next</a:t>
            </a:r>
            <a:r>
              <a:rPr lang="en-US" sz="3200" dirty="0" smtClean="0"/>
              <a:t>: Import counts per gene into R using </a:t>
            </a:r>
            <a:r>
              <a:rPr lang="en-US" sz="3200" dirty="0" err="1" smtClean="0">
                <a:latin typeface="Courier"/>
                <a:cs typeface="Courier"/>
              </a:rPr>
              <a:t>read.delim</a:t>
            </a:r>
            <a:r>
              <a:rPr lang="en-US" sz="3200" dirty="0" smtClean="0"/>
              <a:t> </a:t>
            </a:r>
            <a:endParaRPr lang="en-US" sz="3200" dirty="0">
              <a:latin typeface="Courier" charset="0"/>
              <a:ea typeface="Courier" charset="0"/>
              <a:cs typeface="Courier"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1" t="-1" r="50025" b="28362"/>
          <a:stretch/>
        </p:blipFill>
        <p:spPr>
          <a:xfrm>
            <a:off x="573088" y="1230833"/>
            <a:ext cx="9161928" cy="5860001"/>
          </a:xfrm>
          <a:prstGeom prst="rect">
            <a:avLst/>
          </a:prstGeom>
          <a:ln>
            <a:solidFill>
              <a:srgbClr val="000000"/>
            </a:solidFill>
          </a:ln>
        </p:spPr>
      </p:pic>
      <p:sp>
        <p:nvSpPr>
          <p:cNvPr id="3" name="Slide Number Placeholder 2"/>
          <p:cNvSpPr>
            <a:spLocks noGrp="1"/>
          </p:cNvSpPr>
          <p:nvPr>
            <p:ph type="sldNum" sz="quarter" idx="12"/>
          </p:nvPr>
        </p:nvSpPr>
        <p:spPr/>
        <p:txBody>
          <a:bodyPr/>
          <a:lstStyle/>
          <a:p>
            <a:fld id="{B841B391-1218-214B-B2EB-2B43FB1A55FC}" type="slidenum">
              <a:rPr lang="en-US" smtClean="0"/>
              <a:t>21</a:t>
            </a:fld>
            <a:endParaRPr lang="en-US"/>
          </a:p>
        </p:txBody>
      </p:sp>
      <p:sp>
        <p:nvSpPr>
          <p:cNvPr id="5" name="Rectangle 4"/>
          <p:cNvSpPr/>
          <p:nvPr/>
        </p:nvSpPr>
        <p:spPr>
          <a:xfrm>
            <a:off x="1698171" y="1230833"/>
            <a:ext cx="1451429" cy="5569110"/>
          </a:xfrm>
          <a:prstGeom prst="rect">
            <a:avLst/>
          </a:prstGeom>
          <a:noFill/>
          <a:ln w="57150"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49601" y="1230833"/>
            <a:ext cx="1386114" cy="5569110"/>
          </a:xfrm>
          <a:prstGeom prst="rect">
            <a:avLst/>
          </a:prstGeom>
          <a:noFill/>
          <a:ln w="57150" cmpd="sng">
            <a:solidFill>
              <a:srgbClr val="1667F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61806" y="5042932"/>
            <a:ext cx="7982023" cy="369332"/>
          </a:xfrm>
          <a:prstGeom prst="rect">
            <a:avLst/>
          </a:prstGeom>
          <a:solidFill>
            <a:schemeClr val="bg1"/>
          </a:solidFill>
          <a:ln>
            <a:solidFill>
              <a:schemeClr val="tx1"/>
            </a:solidFill>
          </a:ln>
        </p:spPr>
        <p:txBody>
          <a:bodyPr wrap="none" rtlCol="0">
            <a:spAutoFit/>
          </a:bodyPr>
          <a:lstStyle/>
          <a:p>
            <a:r>
              <a:rPr lang="en-US" dirty="0" smtClean="0"/>
              <a:t>One "count" is a pair - Read1 and Read2 sequenced from the same library molecule.</a:t>
            </a:r>
            <a:endParaRPr lang="en-US" dirty="0"/>
          </a:p>
        </p:txBody>
      </p:sp>
      <p:sp>
        <p:nvSpPr>
          <p:cNvPr id="10" name="TextBox 9"/>
          <p:cNvSpPr txBox="1"/>
          <p:nvPr/>
        </p:nvSpPr>
        <p:spPr>
          <a:xfrm>
            <a:off x="5001184" y="2056117"/>
            <a:ext cx="3453388" cy="2677656"/>
          </a:xfrm>
          <a:prstGeom prst="rect">
            <a:avLst/>
          </a:prstGeom>
          <a:solidFill>
            <a:schemeClr val="bg1"/>
          </a:solidFill>
          <a:ln>
            <a:solidFill>
              <a:schemeClr val="tx1"/>
            </a:solidFill>
          </a:ln>
        </p:spPr>
        <p:txBody>
          <a:bodyPr wrap="square" rtlCol="0">
            <a:spAutoFit/>
          </a:bodyPr>
          <a:lstStyle/>
          <a:p>
            <a:r>
              <a:rPr lang="en-US" sz="2800" dirty="0" smtClean="0"/>
              <a:t>Reminder:</a:t>
            </a:r>
          </a:p>
          <a:p>
            <a:pPr marL="285750" indent="-285750">
              <a:buFont typeface="Arial"/>
              <a:buChar char="•"/>
            </a:pPr>
            <a:r>
              <a:rPr lang="en-US" sz="2800" dirty="0" smtClean="0"/>
              <a:t>Columns are samples  (libraries)</a:t>
            </a:r>
          </a:p>
          <a:p>
            <a:pPr marL="285750" indent="-285750">
              <a:buFont typeface="Arial"/>
              <a:buChar char="•"/>
            </a:pPr>
            <a:r>
              <a:rPr lang="en-US" sz="2800" dirty="0" smtClean="0"/>
              <a:t>Rows are genes.</a:t>
            </a:r>
          </a:p>
          <a:p>
            <a:pPr marL="285750" indent="-285750">
              <a:buFont typeface="Arial"/>
              <a:buChar char="•"/>
            </a:pPr>
            <a:r>
              <a:rPr lang="en-US" sz="2800" dirty="0" smtClean="0"/>
              <a:t>Values are counts per genes. </a:t>
            </a:r>
            <a:endParaRPr lang="en-US" sz="2800" dirty="0"/>
          </a:p>
        </p:txBody>
      </p:sp>
    </p:spTree>
    <p:extLst>
      <p:ext uri="{BB962C8B-B14F-4D97-AF65-F5344CB8AC3E}">
        <p14:creationId xmlns:p14="http://schemas.microsoft.com/office/powerpoint/2010/main" val="26925992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b="1" dirty="0" err="1" smtClean="0">
                <a:solidFill>
                  <a:srgbClr val="3366FF"/>
                </a:solidFill>
                <a:latin typeface="Courier"/>
                <a:cs typeface="Courier"/>
              </a:rPr>
              <a:t>read.delim</a:t>
            </a:r>
            <a:r>
              <a:rPr lang="en-US" dirty="0" smtClean="0"/>
              <a:t> to read counts per gene data into your R environment</a:t>
            </a:r>
            <a:endParaRPr lang="en-US" dirty="0"/>
          </a:p>
        </p:txBody>
      </p:sp>
      <p:sp>
        <p:nvSpPr>
          <p:cNvPr id="3" name="Content Placeholder 2"/>
          <p:cNvSpPr>
            <a:spLocks noGrp="1"/>
          </p:cNvSpPr>
          <p:nvPr>
            <p:ph idx="1"/>
          </p:nvPr>
        </p:nvSpPr>
        <p:spPr>
          <a:xfrm>
            <a:off x="547917" y="5272349"/>
            <a:ext cx="8229600" cy="1064752"/>
          </a:xfrm>
        </p:spPr>
        <p:txBody>
          <a:bodyPr>
            <a:normAutofit lnSpcReduction="10000"/>
          </a:bodyPr>
          <a:lstStyle/>
          <a:p>
            <a:r>
              <a:rPr lang="en-US" dirty="0" err="1" smtClean="0">
                <a:latin typeface="Courier"/>
                <a:cs typeface="Courier"/>
              </a:rPr>
              <a:t>row.names</a:t>
            </a:r>
            <a:r>
              <a:rPr lang="en-US" dirty="0" smtClean="0"/>
              <a:t> - tells R to assign row names using values in the </a:t>
            </a:r>
            <a:r>
              <a:rPr lang="en-US" dirty="0" smtClean="0">
                <a:latin typeface="Courier"/>
                <a:cs typeface="Courier"/>
              </a:rPr>
              <a:t>genes</a:t>
            </a:r>
            <a:r>
              <a:rPr lang="en-US" dirty="0" smtClean="0"/>
              <a:t> column</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22</a:t>
            </a:fld>
            <a:endParaRPr lang="en-US"/>
          </a:p>
        </p:txBody>
      </p:sp>
      <p:pic>
        <p:nvPicPr>
          <p:cNvPr id="5" name="Picture 4"/>
          <p:cNvPicPr>
            <a:picLocks noChangeAspect="1"/>
          </p:cNvPicPr>
          <p:nvPr/>
        </p:nvPicPr>
        <p:blipFill>
          <a:blip r:embed="rId2"/>
          <a:stretch>
            <a:fillRect/>
          </a:stretch>
        </p:blipFill>
        <p:spPr>
          <a:xfrm>
            <a:off x="1549400" y="1525795"/>
            <a:ext cx="6045200" cy="3340100"/>
          </a:xfrm>
          <a:prstGeom prst="rect">
            <a:avLst/>
          </a:prstGeom>
          <a:ln>
            <a:solidFill>
              <a:srgbClr val="000000"/>
            </a:solidFill>
          </a:ln>
        </p:spPr>
      </p:pic>
      <p:sp>
        <p:nvSpPr>
          <p:cNvPr id="6" name="TextBox 5"/>
          <p:cNvSpPr txBox="1"/>
          <p:nvPr/>
        </p:nvSpPr>
        <p:spPr>
          <a:xfrm>
            <a:off x="7435850" y="2531255"/>
            <a:ext cx="1502833" cy="1200329"/>
          </a:xfrm>
          <a:prstGeom prst="rect">
            <a:avLst/>
          </a:prstGeom>
          <a:solidFill>
            <a:srgbClr val="FFFFFF"/>
          </a:solidFill>
          <a:ln>
            <a:solidFill>
              <a:srgbClr val="000000"/>
            </a:solidFill>
          </a:ln>
        </p:spPr>
        <p:txBody>
          <a:bodyPr wrap="square" rtlCol="0">
            <a:spAutoFit/>
          </a:bodyPr>
          <a:lstStyle/>
          <a:p>
            <a:pPr algn="ctr"/>
            <a:r>
              <a:rPr lang="en-US" dirty="0" smtClean="0"/>
              <a:t>same options as before, plus </a:t>
            </a:r>
            <a:r>
              <a:rPr lang="en-US" dirty="0" err="1" smtClean="0">
                <a:latin typeface="Courier"/>
                <a:cs typeface="Courier"/>
              </a:rPr>
              <a:t>row.names</a:t>
            </a:r>
            <a:endParaRPr lang="en-US" dirty="0">
              <a:latin typeface="Courier"/>
              <a:cs typeface="Courier"/>
            </a:endParaRPr>
          </a:p>
        </p:txBody>
      </p:sp>
      <p:sp>
        <p:nvSpPr>
          <p:cNvPr id="7" name="Freeform 6"/>
          <p:cNvSpPr/>
          <p:nvPr/>
        </p:nvSpPr>
        <p:spPr>
          <a:xfrm rot="2894418">
            <a:off x="6573192" y="3383017"/>
            <a:ext cx="1392079" cy="2109493"/>
          </a:xfrm>
          <a:custGeom>
            <a:avLst/>
            <a:gdLst>
              <a:gd name="connsiteX0" fmla="*/ 362868 w 692561"/>
              <a:gd name="connsiteY0" fmla="*/ 0 h 1034341"/>
              <a:gd name="connsiteX1" fmla="*/ 657699 w 692561"/>
              <a:gd name="connsiteY1" fmla="*/ 306186 h 1034341"/>
              <a:gd name="connsiteX2" fmla="*/ 635020 w 692561"/>
              <a:gd name="connsiteY2" fmla="*/ 816496 h 1034341"/>
              <a:gd name="connsiteX3" fmla="*/ 192774 w 692561"/>
              <a:gd name="connsiteY3" fmla="*/ 1009280 h 1034341"/>
              <a:gd name="connsiteX4" fmla="*/ 0 w 692561"/>
              <a:gd name="connsiteY4" fmla="*/ 1031960 h 1034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561" h="1034341">
                <a:moveTo>
                  <a:pt x="362868" y="0"/>
                </a:moveTo>
                <a:cubicBezTo>
                  <a:pt x="487604" y="85051"/>
                  <a:pt x="612340" y="170103"/>
                  <a:pt x="657699" y="306186"/>
                </a:cubicBezTo>
                <a:cubicBezTo>
                  <a:pt x="703058" y="442269"/>
                  <a:pt x="712507" y="699314"/>
                  <a:pt x="635020" y="816496"/>
                </a:cubicBezTo>
                <a:cubicBezTo>
                  <a:pt x="557533" y="933678"/>
                  <a:pt x="298611" y="973369"/>
                  <a:pt x="192774" y="1009280"/>
                </a:cubicBezTo>
                <a:cubicBezTo>
                  <a:pt x="86937" y="1045191"/>
                  <a:pt x="0" y="1031960"/>
                  <a:pt x="0" y="1031960"/>
                </a:cubicBezTo>
              </a:path>
            </a:pathLst>
          </a:custGeom>
          <a:ln w="57150" cmpd="sng">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31582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Columns are libraries, rows are genes, values are fragment counts per gene</a:t>
            </a:r>
            <a:endParaRPr lang="en-US" dirty="0"/>
          </a:p>
        </p:txBody>
      </p:sp>
      <p:sp>
        <p:nvSpPr>
          <p:cNvPr id="3" name="Content Placeholder 2"/>
          <p:cNvSpPr>
            <a:spLocks noGrp="1"/>
          </p:cNvSpPr>
          <p:nvPr>
            <p:ph idx="1"/>
          </p:nvPr>
        </p:nvSpPr>
        <p:spPr>
          <a:xfrm>
            <a:off x="457200" y="1600200"/>
            <a:ext cx="8229600" cy="1983311"/>
          </a:xfrm>
        </p:spPr>
        <p:txBody>
          <a:bodyPr>
            <a:normAutofit/>
          </a:bodyPr>
          <a:lstStyle/>
          <a:p>
            <a:r>
              <a:rPr lang="en-US" dirty="0" smtClean="0"/>
              <a:t>Use </a:t>
            </a:r>
            <a:r>
              <a:rPr lang="en-US" b="1" dirty="0" smtClean="0">
                <a:solidFill>
                  <a:srgbClr val="3366FF"/>
                </a:solidFill>
                <a:latin typeface="Courier"/>
                <a:cs typeface="Courier"/>
              </a:rPr>
              <a:t>dim</a:t>
            </a:r>
            <a:r>
              <a:rPr lang="en-US" dirty="0" smtClean="0">
                <a:solidFill>
                  <a:srgbClr val="3366FF"/>
                </a:solidFill>
              </a:rPr>
              <a:t> </a:t>
            </a:r>
            <a:r>
              <a:rPr lang="en-US" dirty="0" smtClean="0"/>
              <a:t>to count rows &amp; columns </a:t>
            </a:r>
          </a:p>
          <a:p>
            <a:r>
              <a:rPr lang="en-US" dirty="0" smtClean="0"/>
              <a:t>Use </a:t>
            </a:r>
            <a:r>
              <a:rPr lang="en-US" b="1" dirty="0" smtClean="0">
                <a:solidFill>
                  <a:srgbClr val="3366FF"/>
                </a:solidFill>
                <a:latin typeface="Courier"/>
                <a:cs typeface="Courier"/>
              </a:rPr>
              <a:t>names</a:t>
            </a:r>
            <a:r>
              <a:rPr lang="en-US" dirty="0" smtClean="0">
                <a:solidFill>
                  <a:srgbClr val="3366FF"/>
                </a:solidFill>
              </a:rPr>
              <a:t> </a:t>
            </a:r>
            <a:r>
              <a:rPr lang="en-US" dirty="0" smtClean="0"/>
              <a:t>to view column names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23</a:t>
            </a:fld>
            <a:endParaRPr lang="en-US"/>
          </a:p>
        </p:txBody>
      </p:sp>
      <p:sp>
        <p:nvSpPr>
          <p:cNvPr id="5" name="Rectangle 4"/>
          <p:cNvSpPr/>
          <p:nvPr/>
        </p:nvSpPr>
        <p:spPr>
          <a:xfrm>
            <a:off x="417967" y="3175263"/>
            <a:ext cx="8421736" cy="1815882"/>
          </a:xfrm>
          <a:prstGeom prst="rect">
            <a:avLst/>
          </a:prstGeom>
          <a:ln>
            <a:solidFill>
              <a:srgbClr val="000000"/>
            </a:solidFill>
          </a:ln>
        </p:spPr>
        <p:txBody>
          <a:bodyPr wrap="square">
            <a:spAutoFit/>
          </a:bodyPr>
          <a:lstStyle/>
          <a:p>
            <a:r>
              <a:rPr lang="en-US" sz="1400" dirty="0">
                <a:latin typeface="Courier"/>
                <a:cs typeface="Courier"/>
              </a:rPr>
              <a:t>&gt; dim(counts)</a:t>
            </a:r>
          </a:p>
          <a:p>
            <a:r>
              <a:rPr lang="en-US" sz="1400" dirty="0">
                <a:latin typeface="Courier"/>
                <a:cs typeface="Courier"/>
              </a:rPr>
              <a:t>[1] 89418    36</a:t>
            </a:r>
          </a:p>
          <a:p>
            <a:r>
              <a:rPr lang="en-US" sz="1400" dirty="0" smtClean="0">
                <a:latin typeface="Courier"/>
                <a:cs typeface="Courier"/>
              </a:rPr>
              <a:t>&gt; </a:t>
            </a:r>
            <a:r>
              <a:rPr lang="en-US" sz="1400" dirty="0">
                <a:latin typeface="Courier"/>
                <a:cs typeface="Courier"/>
              </a:rPr>
              <a:t>names(counts)</a:t>
            </a:r>
          </a:p>
          <a:p>
            <a:r>
              <a:rPr lang="en-US" sz="1400" dirty="0">
                <a:latin typeface="Courier"/>
                <a:cs typeface="Courier"/>
              </a:rPr>
              <a:t> [1] "GrS.1" "GrS.2" "GrS.3" "Cot.1" "Cot.2" "Cot.3" "YLf.1" "YLf.2"</a:t>
            </a:r>
          </a:p>
          <a:p>
            <a:r>
              <a:rPr lang="en-US" sz="1400" dirty="0">
                <a:latin typeface="Courier"/>
                <a:cs typeface="Courier"/>
              </a:rPr>
              <a:t> [9] "YLf.3" "SLf.1" "SLf.2" "SLf.3" "Stm.1" "Stm.2" "Stm.3" "Roo.1"</a:t>
            </a:r>
          </a:p>
          <a:p>
            <a:r>
              <a:rPr lang="en-US" sz="1400" dirty="0">
                <a:latin typeface="Courier"/>
                <a:cs typeface="Courier"/>
              </a:rPr>
              <a:t>[17] "Roo.2" "Roo.3" "Bud.1" "Bud.2" "Bud.3" "Flw.1" "Flw.2" "Flw.3"</a:t>
            </a:r>
          </a:p>
          <a:p>
            <a:r>
              <a:rPr lang="en-US" sz="1400" dirty="0">
                <a:latin typeface="Courier"/>
                <a:cs typeface="Courier"/>
              </a:rPr>
              <a:t>[25] "ESD.1" "ESD.2" "ESD.3" "EMD.1" "EMD.2" "EMD.3" "LMD.1" "LMD.2"</a:t>
            </a:r>
          </a:p>
          <a:p>
            <a:r>
              <a:rPr lang="en-US" sz="1400" dirty="0">
                <a:latin typeface="Courier"/>
                <a:cs typeface="Courier"/>
              </a:rPr>
              <a:t>[33] "LMD.3" "LSD.1" "LSD.2" "LSD.3"</a:t>
            </a:r>
          </a:p>
        </p:txBody>
      </p:sp>
      <p:sp>
        <p:nvSpPr>
          <p:cNvPr id="6" name="TextBox 5"/>
          <p:cNvSpPr txBox="1"/>
          <p:nvPr/>
        </p:nvSpPr>
        <p:spPr>
          <a:xfrm>
            <a:off x="260811" y="5296938"/>
            <a:ext cx="2467342" cy="1200329"/>
          </a:xfrm>
          <a:prstGeom prst="rect">
            <a:avLst/>
          </a:prstGeom>
          <a:noFill/>
        </p:spPr>
        <p:txBody>
          <a:bodyPr wrap="none" rtlCol="0">
            <a:spAutoFit/>
          </a:bodyPr>
          <a:lstStyle/>
          <a:p>
            <a:r>
              <a:rPr lang="en-US" dirty="0" err="1" smtClean="0"/>
              <a:t>GrS</a:t>
            </a:r>
            <a:r>
              <a:rPr lang="en-US" dirty="0" smtClean="0"/>
              <a:t> - Germinating seed</a:t>
            </a:r>
          </a:p>
          <a:p>
            <a:r>
              <a:rPr lang="en-US" dirty="0" smtClean="0"/>
              <a:t>Cot - Cotyledon</a:t>
            </a:r>
          </a:p>
          <a:p>
            <a:r>
              <a:rPr lang="en-US" dirty="0" err="1" smtClean="0"/>
              <a:t>YLf</a:t>
            </a:r>
            <a:r>
              <a:rPr lang="en-US" dirty="0" smtClean="0"/>
              <a:t> - Young Leaf</a:t>
            </a:r>
          </a:p>
          <a:p>
            <a:r>
              <a:rPr lang="en-US" dirty="0" err="1" smtClean="0"/>
              <a:t>SLf</a:t>
            </a:r>
            <a:r>
              <a:rPr lang="en-US" dirty="0" smtClean="0"/>
              <a:t> - Old (senescing) leaf</a:t>
            </a:r>
            <a:endParaRPr lang="en-US" dirty="0"/>
          </a:p>
        </p:txBody>
      </p:sp>
      <p:sp>
        <p:nvSpPr>
          <p:cNvPr id="7" name="TextBox 6"/>
          <p:cNvSpPr txBox="1"/>
          <p:nvPr/>
        </p:nvSpPr>
        <p:spPr>
          <a:xfrm>
            <a:off x="3152189" y="5296938"/>
            <a:ext cx="1321921" cy="1200329"/>
          </a:xfrm>
          <a:prstGeom prst="rect">
            <a:avLst/>
          </a:prstGeom>
          <a:noFill/>
        </p:spPr>
        <p:txBody>
          <a:bodyPr wrap="none" rtlCol="0">
            <a:spAutoFit/>
          </a:bodyPr>
          <a:lstStyle/>
          <a:p>
            <a:r>
              <a:rPr lang="en-US" dirty="0" err="1" smtClean="0"/>
              <a:t>Stm</a:t>
            </a:r>
            <a:r>
              <a:rPr lang="en-US" dirty="0" smtClean="0"/>
              <a:t> - Stem</a:t>
            </a:r>
          </a:p>
          <a:p>
            <a:r>
              <a:rPr lang="en-US" dirty="0" err="1" smtClean="0"/>
              <a:t>Roo</a:t>
            </a:r>
            <a:r>
              <a:rPr lang="en-US" dirty="0" smtClean="0"/>
              <a:t> - Root</a:t>
            </a:r>
          </a:p>
          <a:p>
            <a:r>
              <a:rPr lang="en-US" dirty="0" smtClean="0"/>
              <a:t>Bud - Bud</a:t>
            </a:r>
          </a:p>
          <a:p>
            <a:r>
              <a:rPr lang="en-US" dirty="0" err="1" smtClean="0"/>
              <a:t>Flw</a:t>
            </a:r>
            <a:r>
              <a:rPr lang="en-US" dirty="0" smtClean="0"/>
              <a:t> - Flower</a:t>
            </a:r>
            <a:endParaRPr lang="en-US" dirty="0"/>
          </a:p>
        </p:txBody>
      </p:sp>
      <p:sp>
        <p:nvSpPr>
          <p:cNvPr id="8" name="TextBox 7"/>
          <p:cNvSpPr txBox="1"/>
          <p:nvPr/>
        </p:nvSpPr>
        <p:spPr>
          <a:xfrm>
            <a:off x="4710705" y="5341809"/>
            <a:ext cx="3469181" cy="1200329"/>
          </a:xfrm>
          <a:prstGeom prst="rect">
            <a:avLst/>
          </a:prstGeom>
          <a:noFill/>
        </p:spPr>
        <p:txBody>
          <a:bodyPr wrap="none" rtlCol="0">
            <a:spAutoFit/>
          </a:bodyPr>
          <a:lstStyle/>
          <a:p>
            <a:r>
              <a:rPr lang="en-US" dirty="0" smtClean="0"/>
              <a:t>ESD - Early seed development</a:t>
            </a:r>
          </a:p>
          <a:p>
            <a:r>
              <a:rPr lang="en-US" dirty="0" smtClean="0"/>
              <a:t>EMD - Early mid seed development</a:t>
            </a:r>
          </a:p>
          <a:p>
            <a:r>
              <a:rPr lang="en-US" dirty="0" smtClean="0"/>
              <a:t>LMD - Late mid seed development</a:t>
            </a:r>
          </a:p>
          <a:p>
            <a:r>
              <a:rPr lang="en-US" dirty="0" smtClean="0"/>
              <a:t>LSD - Late seed development</a:t>
            </a:r>
          </a:p>
        </p:txBody>
      </p:sp>
    </p:spTree>
    <p:extLst>
      <p:ext uri="{BB962C8B-B14F-4D97-AF65-F5344CB8AC3E}">
        <p14:creationId xmlns:p14="http://schemas.microsoft.com/office/powerpoint/2010/main" val="22124937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b="1" dirty="0" err="1" smtClean="0">
                <a:solidFill>
                  <a:srgbClr val="3366FF"/>
                </a:solidFill>
                <a:latin typeface="Courier"/>
                <a:cs typeface="Courier"/>
              </a:rPr>
              <a:t>read.delim</a:t>
            </a:r>
            <a:r>
              <a:rPr lang="en-US" dirty="0" smtClean="0"/>
              <a:t> to read sample information</a:t>
            </a:r>
            <a:endParaRPr lang="en-US" dirty="0"/>
          </a:p>
        </p:txBody>
      </p:sp>
      <p:sp>
        <p:nvSpPr>
          <p:cNvPr id="3" name="Content Placeholder 2"/>
          <p:cNvSpPr>
            <a:spLocks noGrp="1"/>
          </p:cNvSpPr>
          <p:nvPr>
            <p:ph idx="1"/>
          </p:nvPr>
        </p:nvSpPr>
        <p:spPr>
          <a:xfrm>
            <a:off x="604615" y="4011073"/>
            <a:ext cx="4433052" cy="2508260"/>
          </a:xfrm>
        </p:spPr>
        <p:txBody>
          <a:bodyPr>
            <a:normAutofit fontScale="92500" lnSpcReduction="20000"/>
          </a:bodyPr>
          <a:lstStyle/>
          <a:p>
            <a:r>
              <a:rPr lang="en-US" dirty="0" err="1" smtClean="0">
                <a:latin typeface="Courier"/>
                <a:cs typeface="Courier"/>
              </a:rPr>
              <a:t>sample_info</a:t>
            </a:r>
            <a:r>
              <a:rPr lang="en-US" dirty="0" smtClean="0"/>
              <a:t> - a data frame with 36 rows, a row for each column in </a:t>
            </a:r>
            <a:r>
              <a:rPr lang="en-US" dirty="0" smtClean="0">
                <a:latin typeface="Courier"/>
                <a:cs typeface="Courier"/>
              </a:rPr>
              <a:t>counts</a:t>
            </a:r>
          </a:p>
          <a:p>
            <a:r>
              <a:rPr lang="en-US" dirty="0" smtClean="0">
                <a:latin typeface="Calibri"/>
                <a:cs typeface="Calibri"/>
              </a:rPr>
              <a:t>View it in RStudio data browser</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24</a:t>
            </a:fld>
            <a:endParaRPr lang="en-US" dirty="0"/>
          </a:p>
        </p:txBody>
      </p:sp>
      <p:pic>
        <p:nvPicPr>
          <p:cNvPr id="9" name="Picture 8"/>
          <p:cNvPicPr>
            <a:picLocks noChangeAspect="1"/>
          </p:cNvPicPr>
          <p:nvPr/>
        </p:nvPicPr>
        <p:blipFill>
          <a:blip r:embed="rId2"/>
          <a:stretch>
            <a:fillRect/>
          </a:stretch>
        </p:blipFill>
        <p:spPr>
          <a:xfrm>
            <a:off x="604615" y="1797050"/>
            <a:ext cx="7543800" cy="1917700"/>
          </a:xfrm>
          <a:prstGeom prst="rect">
            <a:avLst/>
          </a:prstGeom>
          <a:ln>
            <a:solidFill>
              <a:srgbClr val="000000"/>
            </a:solidFill>
          </a:ln>
        </p:spPr>
      </p:pic>
      <p:pic>
        <p:nvPicPr>
          <p:cNvPr id="7" name="Picture 6"/>
          <p:cNvPicPr>
            <a:picLocks noChangeAspect="1"/>
          </p:cNvPicPr>
          <p:nvPr/>
        </p:nvPicPr>
        <p:blipFill>
          <a:blip r:embed="rId3"/>
          <a:stretch>
            <a:fillRect/>
          </a:stretch>
        </p:blipFill>
        <p:spPr>
          <a:xfrm>
            <a:off x="5386917" y="3478786"/>
            <a:ext cx="3603346" cy="4130665"/>
          </a:xfrm>
          <a:prstGeom prst="rect">
            <a:avLst/>
          </a:prstGeom>
          <a:ln>
            <a:solidFill>
              <a:srgbClr val="000000"/>
            </a:solidFill>
          </a:ln>
        </p:spPr>
      </p:pic>
    </p:spTree>
    <p:extLst>
      <p:ext uri="{BB962C8B-B14F-4D97-AF65-F5344CB8AC3E}">
        <p14:creationId xmlns:p14="http://schemas.microsoft.com/office/powerpoint/2010/main" val="39864204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49" y="274637"/>
            <a:ext cx="8657167" cy="1799696"/>
          </a:xfrm>
        </p:spPr>
        <p:txBody>
          <a:bodyPr>
            <a:normAutofit fontScale="90000"/>
          </a:bodyPr>
          <a:lstStyle/>
          <a:p>
            <a:r>
              <a:rPr lang="en-US" dirty="0" smtClean="0"/>
              <a:t>Use </a:t>
            </a:r>
            <a:r>
              <a:rPr lang="en-US" dirty="0" smtClean="0">
                <a:latin typeface="Courier"/>
                <a:cs typeface="Courier"/>
              </a:rPr>
              <a:t>==</a:t>
            </a:r>
            <a:r>
              <a:rPr lang="en-US" dirty="0" smtClean="0"/>
              <a:t> operator to double-check that the columns in </a:t>
            </a:r>
            <a:r>
              <a:rPr lang="en-US" dirty="0" smtClean="0">
                <a:latin typeface="Courier"/>
                <a:cs typeface="Courier"/>
              </a:rPr>
              <a:t>counts</a:t>
            </a:r>
            <a:r>
              <a:rPr lang="en-US" dirty="0" smtClean="0"/>
              <a:t> match the rows in </a:t>
            </a:r>
            <a:r>
              <a:rPr lang="en-US" dirty="0" err="1" smtClean="0">
                <a:latin typeface="Courier"/>
                <a:cs typeface="Courier"/>
              </a:rPr>
              <a:t>sample_info</a:t>
            </a:r>
            <a:endParaRPr lang="en-US" dirty="0">
              <a:latin typeface="Courier"/>
              <a:cs typeface="Courier"/>
            </a:endParaRPr>
          </a:p>
        </p:txBody>
      </p:sp>
      <p:sp>
        <p:nvSpPr>
          <p:cNvPr id="3" name="Content Placeholder 2"/>
          <p:cNvSpPr>
            <a:spLocks noGrp="1"/>
          </p:cNvSpPr>
          <p:nvPr>
            <p:ph idx="1"/>
          </p:nvPr>
        </p:nvSpPr>
        <p:spPr>
          <a:xfrm>
            <a:off x="457199" y="3790950"/>
            <a:ext cx="8506883" cy="2178050"/>
          </a:xfrm>
        </p:spPr>
        <p:txBody>
          <a:bodyPr>
            <a:normAutofit/>
          </a:bodyPr>
          <a:lstStyle/>
          <a:p>
            <a:r>
              <a:rPr lang="en-US" b="1" dirty="0" smtClean="0">
                <a:solidFill>
                  <a:srgbClr val="FF6600"/>
                </a:solidFill>
              </a:rPr>
              <a:t>Tip</a:t>
            </a:r>
            <a:r>
              <a:rPr lang="en-US" dirty="0" smtClean="0"/>
              <a:t>: use </a:t>
            </a:r>
            <a:r>
              <a:rPr lang="en-US" dirty="0" smtClean="0">
                <a:latin typeface="Courier"/>
                <a:cs typeface="Courier"/>
              </a:rPr>
              <a:t>sum</a:t>
            </a:r>
            <a:r>
              <a:rPr lang="en-US" dirty="0" smtClean="0"/>
              <a:t> to count the number of TRUE values in a logical vector:</a:t>
            </a:r>
          </a:p>
          <a:p>
            <a:pPr marL="457200" lvl="1" indent="0">
              <a:buNone/>
            </a:pPr>
            <a:r>
              <a:rPr lang="en-US" sz="2400" dirty="0" smtClean="0">
                <a:latin typeface="Courier"/>
                <a:cs typeface="Courier"/>
              </a:rPr>
              <a:t>v = </a:t>
            </a:r>
            <a:r>
              <a:rPr lang="en-US" sz="2400" dirty="0" err="1" smtClean="0">
                <a:latin typeface="Courier"/>
                <a:cs typeface="Courier"/>
              </a:rPr>
              <a:t>row.names</a:t>
            </a:r>
            <a:r>
              <a:rPr lang="en-US" sz="2400" dirty="0" smtClean="0">
                <a:latin typeface="Courier"/>
                <a:cs typeface="Courier"/>
              </a:rPr>
              <a:t>(</a:t>
            </a:r>
            <a:r>
              <a:rPr lang="en-US" sz="2400" dirty="0" err="1" smtClean="0">
                <a:latin typeface="Courier"/>
                <a:cs typeface="Courier"/>
              </a:rPr>
              <a:t>sample_info</a:t>
            </a:r>
            <a:r>
              <a:rPr lang="en-US" sz="2400" dirty="0" smtClean="0">
                <a:latin typeface="Courier"/>
                <a:cs typeface="Courier"/>
              </a:rPr>
              <a:t>)==names(counts)</a:t>
            </a:r>
          </a:p>
          <a:p>
            <a:pPr marL="457200" lvl="1" indent="0">
              <a:buNone/>
            </a:pPr>
            <a:r>
              <a:rPr lang="en-US" sz="2400" dirty="0" smtClean="0">
                <a:latin typeface="Courier"/>
                <a:cs typeface="Courier"/>
              </a:rPr>
              <a:t>sum(</a:t>
            </a:r>
            <a:r>
              <a:rPr lang="en-US" sz="2400" dirty="0">
                <a:latin typeface="Courier"/>
                <a:cs typeface="Courier"/>
              </a:rPr>
              <a:t>v</a:t>
            </a:r>
            <a:r>
              <a:rPr lang="en-US" sz="2400" dirty="0" smtClean="0">
                <a:latin typeface="Courier"/>
                <a:cs typeface="Courier"/>
              </a:rPr>
              <a:t>)</a:t>
            </a:r>
            <a:endParaRPr lang="en-US" sz="2400" dirty="0">
              <a:latin typeface="Courier"/>
              <a:cs typeface="Courier"/>
            </a:endParaRPr>
          </a:p>
        </p:txBody>
      </p:sp>
      <p:sp>
        <p:nvSpPr>
          <p:cNvPr id="4" name="Slide Number Placeholder 3"/>
          <p:cNvSpPr>
            <a:spLocks noGrp="1"/>
          </p:cNvSpPr>
          <p:nvPr>
            <p:ph type="sldNum" sz="quarter" idx="12"/>
          </p:nvPr>
        </p:nvSpPr>
        <p:spPr/>
        <p:txBody>
          <a:bodyPr/>
          <a:lstStyle/>
          <a:p>
            <a:fld id="{79C132F0-F8FC-0C46-84EA-B5899D580A11}" type="slidenum">
              <a:rPr lang="en-US" smtClean="0"/>
              <a:pPr/>
              <a:t>25</a:t>
            </a:fld>
            <a:endParaRPr lang="en-US"/>
          </a:p>
        </p:txBody>
      </p:sp>
      <p:pic>
        <p:nvPicPr>
          <p:cNvPr id="5" name="Picture 4"/>
          <p:cNvPicPr>
            <a:picLocks noChangeAspect="1"/>
          </p:cNvPicPr>
          <p:nvPr/>
        </p:nvPicPr>
        <p:blipFill>
          <a:blip r:embed="rId2"/>
          <a:stretch>
            <a:fillRect/>
          </a:stretch>
        </p:blipFill>
        <p:spPr>
          <a:xfrm>
            <a:off x="2412999" y="2287308"/>
            <a:ext cx="4779433" cy="1141691"/>
          </a:xfrm>
          <a:prstGeom prst="rect">
            <a:avLst/>
          </a:prstGeom>
          <a:ln>
            <a:solidFill>
              <a:srgbClr val="000000"/>
            </a:solidFill>
          </a:ln>
        </p:spPr>
      </p:pic>
    </p:spTree>
    <p:extLst>
      <p:ext uri="{BB962C8B-B14F-4D97-AF65-F5344CB8AC3E}">
        <p14:creationId xmlns:p14="http://schemas.microsoft.com/office/powerpoint/2010/main" val="141938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60370" cy="793817"/>
          </a:xfrm>
        </p:spPr>
        <p:txBody>
          <a:bodyPr>
            <a:normAutofit/>
          </a:bodyPr>
          <a:lstStyle/>
          <a:p>
            <a:r>
              <a:rPr lang="en-US" sz="3600" dirty="0" smtClean="0"/>
              <a:t>Load </a:t>
            </a:r>
            <a:r>
              <a:rPr lang="en-US" sz="3600" dirty="0" err="1" smtClean="0">
                <a:latin typeface="Courier"/>
                <a:cs typeface="Courier"/>
              </a:rPr>
              <a:t>edgeR</a:t>
            </a:r>
            <a:r>
              <a:rPr lang="en-US" sz="3600" dirty="0" smtClean="0"/>
              <a:t> library and create a </a:t>
            </a:r>
            <a:r>
              <a:rPr lang="en-US" sz="3600" dirty="0" err="1" smtClean="0">
                <a:latin typeface="Courier"/>
                <a:cs typeface="Courier"/>
              </a:rPr>
              <a:t>DGEList</a:t>
            </a:r>
            <a:endParaRPr lang="en-US" sz="3600" dirty="0">
              <a:latin typeface="Courier"/>
              <a:cs typeface="Courier"/>
            </a:endParaRPr>
          </a:p>
        </p:txBody>
      </p:sp>
      <p:sp>
        <p:nvSpPr>
          <p:cNvPr id="3" name="Content Placeholder 2"/>
          <p:cNvSpPr>
            <a:spLocks noGrp="1"/>
          </p:cNvSpPr>
          <p:nvPr>
            <p:ph idx="1"/>
          </p:nvPr>
        </p:nvSpPr>
        <p:spPr>
          <a:xfrm>
            <a:off x="160543" y="4207017"/>
            <a:ext cx="8229600" cy="1941899"/>
          </a:xfrm>
        </p:spPr>
        <p:txBody>
          <a:bodyPr>
            <a:normAutofit fontScale="85000" lnSpcReduction="20000"/>
          </a:bodyPr>
          <a:lstStyle/>
          <a:p>
            <a:r>
              <a:rPr lang="en-US" dirty="0" smtClean="0"/>
              <a:t>Use </a:t>
            </a:r>
            <a:r>
              <a:rPr lang="en-US" dirty="0" err="1" smtClean="0">
                <a:latin typeface="Courier"/>
                <a:cs typeface="Courier"/>
              </a:rPr>
              <a:t>remove.zeros</a:t>
            </a:r>
            <a:r>
              <a:rPr lang="en-US" dirty="0" smtClean="0"/>
              <a:t> argument to only consider genes that had at least one count in at least one sample.</a:t>
            </a:r>
          </a:p>
          <a:p>
            <a:pPr lvl="1"/>
            <a:r>
              <a:rPr lang="en-US" dirty="0" smtClean="0"/>
              <a:t>How many genes had zero counts in every sample?</a:t>
            </a:r>
          </a:p>
          <a:p>
            <a:r>
              <a:rPr lang="en-US" dirty="0" err="1" smtClean="0">
                <a:latin typeface="Courier"/>
                <a:cs typeface="Courier"/>
              </a:rPr>
              <a:t>DGEList</a:t>
            </a:r>
            <a:r>
              <a:rPr lang="en-US" dirty="0" smtClean="0"/>
              <a:t> - a kind of list; a </a:t>
            </a:r>
            <a:r>
              <a:rPr lang="en-US" b="1" dirty="0" smtClean="0">
                <a:solidFill>
                  <a:srgbClr val="3366FF"/>
                </a:solidFill>
              </a:rPr>
              <a:t>differential gene expression </a:t>
            </a:r>
            <a:r>
              <a:rPr lang="en-US" dirty="0" smtClean="0"/>
              <a:t>(DGE) list</a:t>
            </a:r>
          </a:p>
        </p:txBody>
      </p:sp>
      <p:sp>
        <p:nvSpPr>
          <p:cNvPr id="4" name="Slide Number Placeholder 3"/>
          <p:cNvSpPr>
            <a:spLocks noGrp="1"/>
          </p:cNvSpPr>
          <p:nvPr>
            <p:ph type="sldNum" sz="quarter" idx="12"/>
          </p:nvPr>
        </p:nvSpPr>
        <p:spPr/>
        <p:txBody>
          <a:bodyPr/>
          <a:lstStyle/>
          <a:p>
            <a:fld id="{79C132F0-F8FC-0C46-84EA-B5899D580A11}" type="slidenum">
              <a:rPr lang="en-US" smtClean="0"/>
              <a:pPr/>
              <a:t>26</a:t>
            </a:fld>
            <a:endParaRPr lang="en-US"/>
          </a:p>
        </p:txBody>
      </p:sp>
      <p:pic>
        <p:nvPicPr>
          <p:cNvPr id="5" name="Picture 4"/>
          <p:cNvPicPr>
            <a:picLocks noChangeAspect="1"/>
          </p:cNvPicPr>
          <p:nvPr/>
        </p:nvPicPr>
        <p:blipFill>
          <a:blip r:embed="rId2"/>
          <a:stretch>
            <a:fillRect/>
          </a:stretch>
        </p:blipFill>
        <p:spPr>
          <a:xfrm>
            <a:off x="1292570" y="1081692"/>
            <a:ext cx="6681060" cy="2738891"/>
          </a:xfrm>
          <a:prstGeom prst="rect">
            <a:avLst/>
          </a:prstGeom>
          <a:ln>
            <a:solidFill>
              <a:srgbClr val="000000"/>
            </a:solidFill>
          </a:ln>
        </p:spPr>
      </p:pic>
    </p:spTree>
    <p:extLst>
      <p:ext uri="{BB962C8B-B14F-4D97-AF65-F5344CB8AC3E}">
        <p14:creationId xmlns:p14="http://schemas.microsoft.com/office/powerpoint/2010/main" val="2749276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21366" y="4251694"/>
            <a:ext cx="4254331" cy="4209311"/>
          </a:xfrm>
          <a:prstGeom prst="rect">
            <a:avLst/>
          </a:prstGeom>
          <a:ln>
            <a:solidFill>
              <a:srgbClr val="000000"/>
            </a:solidFill>
          </a:ln>
        </p:spPr>
      </p:pic>
      <p:sp>
        <p:nvSpPr>
          <p:cNvPr id="2" name="Title 1"/>
          <p:cNvSpPr>
            <a:spLocks noGrp="1"/>
          </p:cNvSpPr>
          <p:nvPr>
            <p:ph type="title"/>
          </p:nvPr>
        </p:nvSpPr>
        <p:spPr>
          <a:xfrm>
            <a:off x="457200" y="334642"/>
            <a:ext cx="8229600" cy="903608"/>
          </a:xfrm>
        </p:spPr>
        <p:txBody>
          <a:bodyPr>
            <a:noAutofit/>
          </a:bodyPr>
          <a:lstStyle/>
          <a:p>
            <a:r>
              <a:rPr lang="en-US" sz="3200" dirty="0" err="1" smtClean="0">
                <a:latin typeface="Courier"/>
                <a:cs typeface="Courier"/>
              </a:rPr>
              <a:t>big_DGEList</a:t>
            </a:r>
            <a:r>
              <a:rPr lang="en-US" sz="3200" dirty="0" smtClean="0"/>
              <a:t> is a list that contains a matrix (</a:t>
            </a:r>
            <a:r>
              <a:rPr lang="en-US" sz="3200" dirty="0" smtClean="0">
                <a:latin typeface="Courier"/>
                <a:cs typeface="Courier"/>
              </a:rPr>
              <a:t>counts</a:t>
            </a:r>
            <a:r>
              <a:rPr lang="en-US" sz="3200" dirty="0" smtClean="0"/>
              <a:t>) &amp; a data frame (</a:t>
            </a:r>
            <a:r>
              <a:rPr lang="en-US" sz="3200" dirty="0" smtClean="0">
                <a:latin typeface="Courier"/>
                <a:cs typeface="Courier"/>
              </a:rPr>
              <a:t>samples</a:t>
            </a:r>
            <a:r>
              <a:rPr lang="en-US" sz="3200" dirty="0" smtClean="0"/>
              <a:t>)</a:t>
            </a:r>
            <a:endParaRPr lang="en-US" sz="3200" dirty="0"/>
          </a:p>
        </p:txBody>
      </p:sp>
      <p:sp>
        <p:nvSpPr>
          <p:cNvPr id="3" name="Content Placeholder 2"/>
          <p:cNvSpPr>
            <a:spLocks noGrp="1"/>
          </p:cNvSpPr>
          <p:nvPr>
            <p:ph idx="1"/>
          </p:nvPr>
        </p:nvSpPr>
        <p:spPr>
          <a:xfrm>
            <a:off x="457200" y="1439333"/>
            <a:ext cx="8229600" cy="2846917"/>
          </a:xfrm>
        </p:spPr>
        <p:txBody>
          <a:bodyPr>
            <a:normAutofit fontScale="92500" lnSpcReduction="20000"/>
          </a:bodyPr>
          <a:lstStyle/>
          <a:p>
            <a:r>
              <a:rPr lang="en-US" dirty="0" smtClean="0"/>
              <a:t>Access these elements using </a:t>
            </a:r>
            <a:r>
              <a:rPr lang="en-US" dirty="0" smtClean="0">
                <a:latin typeface="Courier"/>
                <a:cs typeface="Courier"/>
              </a:rPr>
              <a:t>$</a:t>
            </a:r>
            <a:r>
              <a:rPr lang="en-US" dirty="0" smtClean="0"/>
              <a:t> operator</a:t>
            </a:r>
          </a:p>
          <a:p>
            <a:r>
              <a:rPr lang="en-US" dirty="0" err="1" smtClean="0">
                <a:latin typeface="Courier"/>
                <a:cs typeface="Courier"/>
              </a:rPr>
              <a:t>big_DGEList$counts</a:t>
            </a:r>
            <a:r>
              <a:rPr lang="en-US" dirty="0" smtClean="0">
                <a:latin typeface="Courier"/>
                <a:cs typeface="Courier"/>
              </a:rPr>
              <a:t> </a:t>
            </a:r>
            <a:r>
              <a:rPr lang="en-US" dirty="0" smtClean="0"/>
              <a:t>- </a:t>
            </a:r>
            <a:r>
              <a:rPr lang="en-US" dirty="0" smtClean="0">
                <a:latin typeface="Courier"/>
                <a:cs typeface="Courier"/>
              </a:rPr>
              <a:t>counts</a:t>
            </a:r>
            <a:r>
              <a:rPr lang="en-US" dirty="0" smtClean="0"/>
              <a:t> data frame transformed into a matrix</a:t>
            </a:r>
          </a:p>
          <a:p>
            <a:r>
              <a:rPr lang="en-US" dirty="0" err="1" smtClean="0">
                <a:latin typeface="Courier"/>
                <a:cs typeface="Courier"/>
              </a:rPr>
              <a:t>big_DGEList$samples</a:t>
            </a:r>
            <a:r>
              <a:rPr lang="en-US" dirty="0" smtClean="0">
                <a:latin typeface="Courier"/>
                <a:cs typeface="Courier"/>
              </a:rPr>
              <a:t> </a:t>
            </a:r>
            <a:r>
              <a:rPr lang="en-US" dirty="0" smtClean="0"/>
              <a:t>- a data frame with meta-data about the experiment</a:t>
            </a:r>
          </a:p>
          <a:p>
            <a:pPr lvl="2"/>
            <a:r>
              <a:rPr lang="en-US" dirty="0" err="1">
                <a:latin typeface="Courier"/>
                <a:cs typeface="Courier"/>
              </a:rPr>
              <a:t>big_DGEList$</a:t>
            </a:r>
            <a:r>
              <a:rPr lang="en-US" dirty="0" err="1" smtClean="0">
                <a:latin typeface="Courier"/>
                <a:cs typeface="Courier"/>
              </a:rPr>
              <a:t>samples$lib.size</a:t>
            </a:r>
            <a:r>
              <a:rPr lang="en-US" dirty="0" smtClean="0">
                <a:latin typeface="Courier"/>
                <a:cs typeface="Courier"/>
              </a:rPr>
              <a:t> - </a:t>
            </a:r>
            <a:r>
              <a:rPr lang="en-US" dirty="0" smtClean="0">
                <a:latin typeface="Calibri"/>
                <a:cs typeface="Calibri"/>
              </a:rPr>
              <a:t>counts per library</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27</a:t>
            </a:fld>
            <a:endParaRPr lang="en-US"/>
          </a:p>
        </p:txBody>
      </p:sp>
      <p:pic>
        <p:nvPicPr>
          <p:cNvPr id="7" name="Picture 6"/>
          <p:cNvPicPr>
            <a:picLocks noChangeAspect="1"/>
          </p:cNvPicPr>
          <p:nvPr/>
        </p:nvPicPr>
        <p:blipFill>
          <a:blip r:embed="rId3"/>
          <a:stretch>
            <a:fillRect/>
          </a:stretch>
        </p:blipFill>
        <p:spPr>
          <a:xfrm>
            <a:off x="457200" y="4616819"/>
            <a:ext cx="2986616" cy="1113979"/>
          </a:xfrm>
          <a:prstGeom prst="rect">
            <a:avLst/>
          </a:prstGeom>
          <a:ln>
            <a:solidFill>
              <a:srgbClr val="000000"/>
            </a:solidFill>
          </a:ln>
        </p:spPr>
      </p:pic>
      <p:pic>
        <p:nvPicPr>
          <p:cNvPr id="9" name="Picture 8"/>
          <p:cNvPicPr>
            <a:picLocks noChangeAspect="1"/>
          </p:cNvPicPr>
          <p:nvPr/>
        </p:nvPicPr>
        <p:blipFill>
          <a:blip r:embed="rId4"/>
          <a:stretch>
            <a:fillRect/>
          </a:stretch>
        </p:blipFill>
        <p:spPr>
          <a:xfrm rot="15980801">
            <a:off x="3709448" y="4909384"/>
            <a:ext cx="693615" cy="887828"/>
          </a:xfrm>
          <a:prstGeom prst="rect">
            <a:avLst/>
          </a:prstGeom>
        </p:spPr>
      </p:pic>
    </p:spTree>
    <p:extLst>
      <p:ext uri="{BB962C8B-B14F-4D97-AF65-F5344CB8AC3E}">
        <p14:creationId xmlns:p14="http://schemas.microsoft.com/office/powerpoint/2010/main" val="8701607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434831"/>
            <a:ext cx="9144000" cy="3244312"/>
          </a:xfrm>
          <a:prstGeom prst="rect">
            <a:avLst/>
          </a:prstGeom>
        </p:spPr>
      </p:pic>
      <p:sp>
        <p:nvSpPr>
          <p:cNvPr id="2" name="Title 1"/>
          <p:cNvSpPr>
            <a:spLocks noGrp="1"/>
          </p:cNvSpPr>
          <p:nvPr>
            <p:ph type="title"/>
          </p:nvPr>
        </p:nvSpPr>
        <p:spPr>
          <a:xfrm>
            <a:off x="0" y="-1"/>
            <a:ext cx="9144000" cy="1010661"/>
          </a:xfrm>
        </p:spPr>
        <p:txBody>
          <a:bodyPr>
            <a:normAutofit fontScale="90000"/>
          </a:bodyPr>
          <a:lstStyle/>
          <a:p>
            <a:r>
              <a:rPr lang="en-US" sz="3600" dirty="0" smtClean="0"/>
              <a:t>Use </a:t>
            </a:r>
            <a:r>
              <a:rPr lang="en-US" sz="3600" b="1" dirty="0" err="1" smtClean="0">
                <a:solidFill>
                  <a:srgbClr val="3366FF"/>
                </a:solidFill>
                <a:latin typeface="Courier"/>
                <a:cs typeface="Courier"/>
              </a:rPr>
              <a:t>barplot</a:t>
            </a:r>
            <a:r>
              <a:rPr lang="en-US" sz="3600" dirty="0" smtClean="0">
                <a:solidFill>
                  <a:srgbClr val="3366FF"/>
                </a:solidFill>
              </a:rPr>
              <a:t> </a:t>
            </a:r>
            <a:r>
              <a:rPr lang="en-US" sz="3600" dirty="0" smtClean="0"/>
              <a:t>and </a:t>
            </a:r>
            <a:r>
              <a:rPr lang="en-US" sz="3600" dirty="0" smtClean="0">
                <a:latin typeface="Courier"/>
                <a:cs typeface="Courier"/>
              </a:rPr>
              <a:t>samples</a:t>
            </a:r>
            <a:r>
              <a:rPr lang="en-US" sz="3600" dirty="0" smtClean="0"/>
              <a:t> data frame (from </a:t>
            </a:r>
            <a:r>
              <a:rPr lang="en-US" sz="3600" dirty="0" err="1" smtClean="0">
                <a:latin typeface="Courier"/>
                <a:cs typeface="Courier"/>
              </a:rPr>
              <a:t>big_DGEList</a:t>
            </a:r>
            <a:r>
              <a:rPr lang="en-US" sz="3600" dirty="0" smtClean="0"/>
              <a:t>) to visualize sequencing depth </a:t>
            </a:r>
            <a:endParaRPr lang="en-US" sz="3600"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28</a:t>
            </a:fld>
            <a:endParaRPr lang="en-US"/>
          </a:p>
        </p:txBody>
      </p:sp>
      <p:pic>
        <p:nvPicPr>
          <p:cNvPr id="9" name="Picture 8"/>
          <p:cNvPicPr>
            <a:picLocks noChangeAspect="1"/>
          </p:cNvPicPr>
          <p:nvPr/>
        </p:nvPicPr>
        <p:blipFill>
          <a:blip r:embed="rId3"/>
          <a:stretch>
            <a:fillRect/>
          </a:stretch>
        </p:blipFill>
        <p:spPr>
          <a:xfrm>
            <a:off x="1305980" y="1084749"/>
            <a:ext cx="6716183" cy="2644822"/>
          </a:xfrm>
          <a:prstGeom prst="rect">
            <a:avLst/>
          </a:prstGeom>
          <a:ln>
            <a:solidFill>
              <a:srgbClr val="000000"/>
            </a:solidFill>
          </a:ln>
        </p:spPr>
      </p:pic>
      <p:sp>
        <p:nvSpPr>
          <p:cNvPr id="3" name="TextBox 2"/>
          <p:cNvSpPr txBox="1"/>
          <p:nvPr/>
        </p:nvSpPr>
        <p:spPr>
          <a:xfrm>
            <a:off x="3704166" y="3968751"/>
            <a:ext cx="4903907" cy="369332"/>
          </a:xfrm>
          <a:prstGeom prst="rect">
            <a:avLst/>
          </a:prstGeom>
          <a:noFill/>
          <a:ln>
            <a:solidFill>
              <a:schemeClr val="tx1"/>
            </a:solidFill>
          </a:ln>
        </p:spPr>
        <p:txBody>
          <a:bodyPr wrap="none" rtlCol="0">
            <a:spAutoFit/>
          </a:bodyPr>
          <a:lstStyle/>
          <a:p>
            <a:r>
              <a:rPr lang="en-US" dirty="0" smtClean="0"/>
              <a:t>bar heights show read counts divided by a million</a:t>
            </a:r>
            <a:endParaRPr lang="en-US" dirty="0"/>
          </a:p>
        </p:txBody>
      </p:sp>
    </p:spTree>
    <p:extLst>
      <p:ext uri="{BB962C8B-B14F-4D97-AF65-F5344CB8AC3E}">
        <p14:creationId xmlns:p14="http://schemas.microsoft.com/office/powerpoint/2010/main" val="3835058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862"/>
          </a:xfrm>
        </p:spPr>
        <p:txBody>
          <a:bodyPr>
            <a:normAutofit/>
          </a:bodyPr>
          <a:lstStyle/>
          <a:p>
            <a:r>
              <a:rPr lang="en-US" sz="3600" dirty="0" smtClean="0"/>
              <a:t>Use </a:t>
            </a:r>
            <a:r>
              <a:rPr lang="en-US" sz="3600" b="1" dirty="0" err="1" smtClean="0">
                <a:solidFill>
                  <a:srgbClr val="3366FF"/>
                </a:solidFill>
                <a:latin typeface="Courier"/>
                <a:cs typeface="Courier"/>
              </a:rPr>
              <a:t>plotMDS</a:t>
            </a:r>
            <a:r>
              <a:rPr lang="en-US" sz="3600" b="1" dirty="0">
                <a:solidFill>
                  <a:srgbClr val="3366FF"/>
                </a:solidFill>
                <a:latin typeface="Courier"/>
                <a:cs typeface="Courier"/>
              </a:rPr>
              <a:t> </a:t>
            </a:r>
            <a:r>
              <a:rPr lang="en-US" sz="3600" dirty="0" smtClean="0"/>
              <a:t>to visualize sample relatedness </a:t>
            </a:r>
            <a:endParaRPr lang="en-US" sz="3600"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29</a:t>
            </a:fld>
            <a:endParaRPr lang="en-US"/>
          </a:p>
        </p:txBody>
      </p:sp>
      <p:pic>
        <p:nvPicPr>
          <p:cNvPr id="3" name="Picture 2"/>
          <p:cNvPicPr>
            <a:picLocks noChangeAspect="1"/>
          </p:cNvPicPr>
          <p:nvPr/>
        </p:nvPicPr>
        <p:blipFill>
          <a:blip r:embed="rId2"/>
          <a:stretch>
            <a:fillRect/>
          </a:stretch>
        </p:blipFill>
        <p:spPr>
          <a:xfrm>
            <a:off x="201083" y="1720526"/>
            <a:ext cx="4804834" cy="5000949"/>
          </a:xfrm>
          <a:prstGeom prst="rect">
            <a:avLst/>
          </a:prstGeom>
        </p:spPr>
      </p:pic>
      <p:sp>
        <p:nvSpPr>
          <p:cNvPr id="8" name="Content Placeholder 2"/>
          <p:cNvSpPr txBox="1">
            <a:spLocks/>
          </p:cNvSpPr>
          <p:nvPr/>
        </p:nvSpPr>
        <p:spPr>
          <a:xfrm>
            <a:off x="5135933" y="2529261"/>
            <a:ext cx="3794284" cy="33444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Samples with similar expression are closer. </a:t>
            </a:r>
          </a:p>
          <a:p>
            <a:r>
              <a:rPr lang="en-US" dirty="0" smtClean="0"/>
              <a:t>Replicates should be closest.</a:t>
            </a:r>
            <a:endParaRPr lang="en-US" dirty="0"/>
          </a:p>
        </p:txBody>
      </p:sp>
      <p:pic>
        <p:nvPicPr>
          <p:cNvPr id="7" name="Picture 6"/>
          <p:cNvPicPr>
            <a:picLocks noChangeAspect="1"/>
          </p:cNvPicPr>
          <p:nvPr/>
        </p:nvPicPr>
        <p:blipFill>
          <a:blip r:embed="rId3"/>
          <a:stretch>
            <a:fillRect/>
          </a:stretch>
        </p:blipFill>
        <p:spPr>
          <a:xfrm>
            <a:off x="825500" y="1301426"/>
            <a:ext cx="7112000" cy="419100"/>
          </a:xfrm>
          <a:prstGeom prst="rect">
            <a:avLst/>
          </a:prstGeom>
          <a:ln>
            <a:solidFill>
              <a:srgbClr val="000000"/>
            </a:solidFill>
          </a:ln>
        </p:spPr>
      </p:pic>
    </p:spTree>
    <p:extLst>
      <p:ext uri="{BB962C8B-B14F-4D97-AF65-F5344CB8AC3E}">
        <p14:creationId xmlns:p14="http://schemas.microsoft.com/office/powerpoint/2010/main" val="18143244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77" y="779268"/>
            <a:ext cx="9144000" cy="5980670"/>
          </a:xfrm>
          <a:prstGeom prst="rect">
            <a:avLst/>
          </a:prstGeom>
        </p:spPr>
      </p:pic>
      <p:sp>
        <p:nvSpPr>
          <p:cNvPr id="2" name="Title 1"/>
          <p:cNvSpPr>
            <a:spLocks noGrp="1"/>
          </p:cNvSpPr>
          <p:nvPr>
            <p:ph type="title"/>
          </p:nvPr>
        </p:nvSpPr>
        <p:spPr>
          <a:xfrm>
            <a:off x="107823" y="-120768"/>
            <a:ext cx="9036177" cy="839656"/>
          </a:xfrm>
        </p:spPr>
        <p:txBody>
          <a:bodyPr>
            <a:noAutofit/>
          </a:bodyPr>
          <a:lstStyle/>
          <a:p>
            <a:r>
              <a:rPr lang="en-US" sz="2800" dirty="0" smtClean="0"/>
              <a:t>mRNA-</a:t>
            </a:r>
            <a:r>
              <a:rPr lang="en-US" sz="2800" dirty="0" err="1" smtClean="0"/>
              <a:t>Seq</a:t>
            </a:r>
            <a:r>
              <a:rPr lang="en-US" sz="2800" dirty="0" smtClean="0"/>
              <a:t> data in Integrated Genome </a:t>
            </a:r>
            <a:r>
              <a:rPr lang="en-US" sz="2800" dirty="0" smtClean="0"/>
              <a:t>Browser (</a:t>
            </a:r>
            <a:r>
              <a:rPr lang="en-US" sz="2800" dirty="0" err="1" smtClean="0"/>
              <a:t>bioviz.org</a:t>
            </a:r>
            <a:r>
              <a:rPr lang="en-US" sz="2800" dirty="0" smtClean="0"/>
              <a:t>) </a:t>
            </a:r>
            <a:endParaRPr lang="en-US" sz="2800" dirty="0"/>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52598">
            <a:off x="2046611" y="4170450"/>
            <a:ext cx="1119329" cy="863280"/>
          </a:xfrm>
          <a:prstGeom prst="rect">
            <a:avLst/>
          </a:prstGeom>
        </p:spPr>
      </p:pic>
      <p:sp>
        <p:nvSpPr>
          <p:cNvPr id="6" name="TextBox 5"/>
          <p:cNvSpPr txBox="1"/>
          <p:nvPr/>
        </p:nvSpPr>
        <p:spPr>
          <a:xfrm>
            <a:off x="1410244" y="1414582"/>
            <a:ext cx="1872463" cy="2585323"/>
          </a:xfrm>
          <a:prstGeom prst="rect">
            <a:avLst/>
          </a:prstGeom>
          <a:noFill/>
          <a:ln>
            <a:solidFill>
              <a:srgbClr val="000000"/>
            </a:solidFill>
          </a:ln>
        </p:spPr>
        <p:txBody>
          <a:bodyPr wrap="square" rtlCol="0">
            <a:spAutoFit/>
          </a:bodyPr>
          <a:lstStyle/>
          <a:p>
            <a:r>
              <a:rPr lang="en-US" b="1" dirty="0" smtClean="0"/>
              <a:t>coverage </a:t>
            </a:r>
            <a:r>
              <a:rPr lang="en-US" b="1" dirty="0" smtClean="0"/>
              <a:t>graphs</a:t>
            </a:r>
          </a:p>
          <a:p>
            <a:pPr marL="342900" indent="-342900">
              <a:buFont typeface="Arial"/>
              <a:buChar char="•"/>
            </a:pPr>
            <a:r>
              <a:rPr lang="en-US" b="1" dirty="0" smtClean="0"/>
              <a:t>Each row is called a "track"</a:t>
            </a:r>
          </a:p>
          <a:p>
            <a:pPr marL="342900" indent="-342900">
              <a:buFont typeface="Arial"/>
              <a:buChar char="•"/>
            </a:pPr>
            <a:r>
              <a:rPr lang="en-US" b="1" dirty="0"/>
              <a:t>O</a:t>
            </a:r>
            <a:r>
              <a:rPr lang="en-US" b="1" dirty="0" smtClean="0"/>
              <a:t>ne library/track</a:t>
            </a:r>
          </a:p>
          <a:p>
            <a:pPr marL="342900" indent="-342900">
              <a:buFont typeface="Arial"/>
              <a:buChar char="•"/>
            </a:pPr>
            <a:r>
              <a:rPr lang="en-US" b="1" dirty="0" smtClean="0"/>
              <a:t>Y-axis is number of reads/base</a:t>
            </a:r>
            <a:endParaRPr lang="en-US" b="1" dirty="0"/>
          </a:p>
        </p:txBody>
      </p:sp>
      <p:sp>
        <p:nvSpPr>
          <p:cNvPr id="7" name="TextBox 6"/>
          <p:cNvSpPr txBox="1"/>
          <p:nvPr/>
        </p:nvSpPr>
        <p:spPr>
          <a:xfrm>
            <a:off x="620889" y="5052995"/>
            <a:ext cx="2499587" cy="923330"/>
          </a:xfrm>
          <a:prstGeom prst="rect">
            <a:avLst/>
          </a:prstGeom>
          <a:solidFill>
            <a:srgbClr val="FFFFFF"/>
          </a:solidFill>
          <a:ln>
            <a:solidFill>
              <a:schemeClr val="tx1"/>
            </a:solidFill>
          </a:ln>
        </p:spPr>
        <p:txBody>
          <a:bodyPr wrap="square" rtlCol="0">
            <a:spAutoFit/>
          </a:bodyPr>
          <a:lstStyle/>
          <a:p>
            <a:pPr algn="ctr"/>
            <a:r>
              <a:rPr lang="en-US" dirty="0" smtClean="0"/>
              <a:t>Data not normalized, can use nearby genes to calibrate  visually</a:t>
            </a:r>
            <a:endParaRPr lang="en-US" dirty="0"/>
          </a:p>
        </p:txBody>
      </p:sp>
      <p:sp>
        <p:nvSpPr>
          <p:cNvPr id="3" name="Slide Number Placeholder 2"/>
          <p:cNvSpPr>
            <a:spLocks noGrp="1"/>
          </p:cNvSpPr>
          <p:nvPr>
            <p:ph type="sldNum" sz="quarter" idx="12"/>
          </p:nvPr>
        </p:nvSpPr>
        <p:spPr/>
        <p:txBody>
          <a:bodyPr/>
          <a:lstStyle/>
          <a:p>
            <a:fld id="{1322833B-F706-284B-BD32-5D607FACF3D9}" type="slidenum">
              <a:rPr lang="en-US" smtClean="0"/>
              <a:t>3</a:t>
            </a:fld>
            <a:endParaRPr lang="en-US"/>
          </a:p>
        </p:txBody>
      </p:sp>
    </p:spTree>
    <p:extLst>
      <p:ext uri="{BB962C8B-B14F-4D97-AF65-F5344CB8AC3E}">
        <p14:creationId xmlns:p14="http://schemas.microsoft.com/office/powerpoint/2010/main" val="24485397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Find differentially expressed genes - compare early and late seeds </a:t>
            </a:r>
            <a:endParaRPr lang="en-US" dirty="0"/>
          </a:p>
        </p:txBody>
      </p:sp>
      <p:sp>
        <p:nvSpPr>
          <p:cNvPr id="5" name="Content Placeholder 4"/>
          <p:cNvSpPr>
            <a:spLocks noGrp="1"/>
          </p:cNvSpPr>
          <p:nvPr>
            <p:ph idx="1"/>
          </p:nvPr>
        </p:nvSpPr>
        <p:spPr>
          <a:xfrm>
            <a:off x="457200" y="1722963"/>
            <a:ext cx="2432050" cy="4536019"/>
          </a:xfrm>
        </p:spPr>
        <p:txBody>
          <a:bodyPr>
            <a:normAutofit fontScale="77500" lnSpcReduction="20000"/>
          </a:bodyPr>
          <a:lstStyle/>
          <a:p>
            <a:r>
              <a:rPr lang="en-US" dirty="0" smtClean="0"/>
              <a:t>Make two variables with the sample group names</a:t>
            </a:r>
          </a:p>
          <a:p>
            <a:r>
              <a:rPr lang="en-US" dirty="0" smtClean="0"/>
              <a:t>Make a new </a:t>
            </a:r>
            <a:r>
              <a:rPr lang="en-US" dirty="0" err="1" smtClean="0">
                <a:latin typeface="Courier"/>
                <a:cs typeface="Courier"/>
              </a:rPr>
              <a:t>DGEList</a:t>
            </a:r>
            <a:r>
              <a:rPr lang="en-US" dirty="0" smtClean="0"/>
              <a:t> object with just those sample types</a:t>
            </a:r>
          </a:p>
          <a:p>
            <a:r>
              <a:rPr lang="en-US" b="1" dirty="0" smtClean="0"/>
              <a:t>Note</a:t>
            </a:r>
            <a:r>
              <a:rPr lang="en-US" dirty="0" smtClean="0"/>
              <a:t>: many more zero-count genes removed</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30</a:t>
            </a:fld>
            <a:endParaRPr lang="en-US"/>
          </a:p>
        </p:txBody>
      </p:sp>
      <p:pic>
        <p:nvPicPr>
          <p:cNvPr id="6" name="Picture 5"/>
          <p:cNvPicPr>
            <a:picLocks noChangeAspect="1"/>
          </p:cNvPicPr>
          <p:nvPr/>
        </p:nvPicPr>
        <p:blipFill>
          <a:blip r:embed="rId2"/>
          <a:stretch>
            <a:fillRect/>
          </a:stretch>
        </p:blipFill>
        <p:spPr>
          <a:xfrm>
            <a:off x="3099672" y="1703915"/>
            <a:ext cx="5769161" cy="4555067"/>
          </a:xfrm>
          <a:prstGeom prst="rect">
            <a:avLst/>
          </a:prstGeom>
          <a:ln>
            <a:solidFill>
              <a:srgbClr val="000000"/>
            </a:solidFill>
          </a:ln>
        </p:spPr>
      </p:pic>
    </p:spTree>
    <p:extLst>
      <p:ext uri="{BB962C8B-B14F-4D97-AF65-F5344CB8AC3E}">
        <p14:creationId xmlns:p14="http://schemas.microsoft.com/office/powerpoint/2010/main" val="23223563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68"/>
            <a:ext cx="8229600" cy="910165"/>
          </a:xfrm>
        </p:spPr>
        <p:txBody>
          <a:bodyPr>
            <a:normAutofit fontScale="90000"/>
          </a:bodyPr>
          <a:lstStyle/>
          <a:p>
            <a:r>
              <a:rPr lang="en-US" dirty="0" smtClean="0"/>
              <a:t>Fit linear model to the data - needed for statistical testing</a:t>
            </a:r>
            <a:endParaRPr lang="en-US" dirty="0"/>
          </a:p>
        </p:txBody>
      </p:sp>
      <p:sp>
        <p:nvSpPr>
          <p:cNvPr id="3" name="Content Placeholder 2"/>
          <p:cNvSpPr>
            <a:spLocks noGrp="1"/>
          </p:cNvSpPr>
          <p:nvPr>
            <p:ph idx="1"/>
          </p:nvPr>
        </p:nvSpPr>
        <p:spPr>
          <a:xfrm>
            <a:off x="457200" y="5233460"/>
            <a:ext cx="8229600" cy="1479549"/>
          </a:xfrm>
        </p:spPr>
        <p:txBody>
          <a:bodyPr>
            <a:normAutofit fontScale="77500" lnSpcReduction="20000"/>
          </a:bodyPr>
          <a:lstStyle/>
          <a:p>
            <a:r>
              <a:rPr lang="en-US" dirty="0" smtClean="0"/>
              <a:t>The </a:t>
            </a:r>
            <a:r>
              <a:rPr lang="en-US" dirty="0" smtClean="0">
                <a:latin typeface="Courier"/>
                <a:cs typeface="Courier"/>
              </a:rPr>
              <a:t>design</a:t>
            </a:r>
            <a:r>
              <a:rPr lang="en-US" dirty="0" smtClean="0"/>
              <a:t> object tells R which samples belong to the two different groups</a:t>
            </a:r>
          </a:p>
          <a:p>
            <a:r>
              <a:rPr lang="en-US" dirty="0" smtClean="0"/>
              <a:t>The </a:t>
            </a:r>
            <a:r>
              <a:rPr lang="en-US" dirty="0" smtClean="0">
                <a:latin typeface="Courier"/>
                <a:cs typeface="Courier"/>
              </a:rPr>
              <a:t>fit</a:t>
            </a:r>
            <a:r>
              <a:rPr lang="en-US" dirty="0" smtClean="0"/>
              <a:t> object expresses gene expression as coefficients of a linear model.</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330200" y="1285943"/>
            <a:ext cx="8686800" cy="3947517"/>
          </a:xfrm>
          <a:prstGeom prst="rect">
            <a:avLst/>
          </a:prstGeom>
          <a:ln>
            <a:solidFill>
              <a:srgbClr val="000000"/>
            </a:solidFill>
          </a:ln>
        </p:spPr>
      </p:pic>
    </p:spTree>
    <p:extLst>
      <p:ext uri="{BB962C8B-B14F-4D97-AF65-F5344CB8AC3E}">
        <p14:creationId xmlns:p14="http://schemas.microsoft.com/office/powerpoint/2010/main" val="505834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83" y="274638"/>
            <a:ext cx="8741833" cy="1016529"/>
          </a:xfrm>
        </p:spPr>
        <p:txBody>
          <a:bodyPr>
            <a:noAutofit/>
          </a:bodyPr>
          <a:lstStyle/>
          <a:p>
            <a:r>
              <a:rPr lang="en-US" sz="3600" dirty="0" smtClean="0"/>
              <a:t>Find DE genes where ratio between treatment and control is four-fold or greater </a:t>
            </a:r>
            <a:endParaRPr lang="en-US" sz="3600" dirty="0"/>
          </a:p>
        </p:txBody>
      </p:sp>
      <p:sp>
        <p:nvSpPr>
          <p:cNvPr id="3" name="Content Placeholder 2"/>
          <p:cNvSpPr>
            <a:spLocks noGrp="1"/>
          </p:cNvSpPr>
          <p:nvPr>
            <p:ph idx="1"/>
          </p:nvPr>
        </p:nvSpPr>
        <p:spPr>
          <a:xfrm>
            <a:off x="457199" y="4844520"/>
            <a:ext cx="8485717" cy="1511830"/>
          </a:xfrm>
        </p:spPr>
        <p:txBody>
          <a:bodyPr>
            <a:normAutofit fontScale="85000" lnSpcReduction="20000"/>
          </a:bodyPr>
          <a:lstStyle/>
          <a:p>
            <a:r>
              <a:rPr lang="en-US" dirty="0" smtClean="0">
                <a:latin typeface="Courier"/>
                <a:cs typeface="Courier"/>
              </a:rPr>
              <a:t>contrast</a:t>
            </a:r>
            <a:r>
              <a:rPr lang="en-US" dirty="0" smtClean="0"/>
              <a:t> - specifies the comparison.</a:t>
            </a:r>
          </a:p>
          <a:p>
            <a:r>
              <a:rPr lang="en-US" dirty="0" err="1" smtClean="0">
                <a:latin typeface="Courier"/>
                <a:cs typeface="Courier"/>
              </a:rPr>
              <a:t>glmTreat</a:t>
            </a:r>
            <a:r>
              <a:rPr lang="en-US" dirty="0" smtClean="0"/>
              <a:t> - tests each gene for differential gene expression, focusing on genes where fold-change &gt; 4 (</a:t>
            </a:r>
            <a:r>
              <a:rPr lang="en-US" b="1" dirty="0" smtClean="0"/>
              <a:t>log</a:t>
            </a:r>
            <a:r>
              <a:rPr lang="en-US" dirty="0" smtClean="0"/>
              <a:t> fold-change &gt; 2)</a:t>
            </a:r>
          </a:p>
        </p:txBody>
      </p:sp>
      <p:sp>
        <p:nvSpPr>
          <p:cNvPr id="4" name="Slide Number Placeholder 3"/>
          <p:cNvSpPr>
            <a:spLocks noGrp="1"/>
          </p:cNvSpPr>
          <p:nvPr>
            <p:ph type="sldNum" sz="quarter" idx="12"/>
          </p:nvPr>
        </p:nvSpPr>
        <p:spPr/>
        <p:txBody>
          <a:bodyPr/>
          <a:lstStyle/>
          <a:p>
            <a:fld id="{79C132F0-F8FC-0C46-84EA-B5899D580A11}" type="slidenum">
              <a:rPr lang="en-US" smtClean="0"/>
              <a:pPr/>
              <a:t>32</a:t>
            </a:fld>
            <a:endParaRPr lang="en-US"/>
          </a:p>
        </p:txBody>
      </p:sp>
      <p:pic>
        <p:nvPicPr>
          <p:cNvPr id="8" name="Picture 7"/>
          <p:cNvPicPr>
            <a:picLocks noChangeAspect="1"/>
          </p:cNvPicPr>
          <p:nvPr/>
        </p:nvPicPr>
        <p:blipFill>
          <a:blip r:embed="rId2"/>
          <a:stretch>
            <a:fillRect/>
          </a:stretch>
        </p:blipFill>
        <p:spPr>
          <a:xfrm>
            <a:off x="0" y="1405249"/>
            <a:ext cx="9144000" cy="3439271"/>
          </a:xfrm>
          <a:prstGeom prst="rect">
            <a:avLst/>
          </a:prstGeom>
          <a:ln>
            <a:solidFill>
              <a:srgbClr val="000000"/>
            </a:solidFill>
          </a:ln>
        </p:spPr>
      </p:pic>
    </p:spTree>
    <p:extLst>
      <p:ext uri="{BB962C8B-B14F-4D97-AF65-F5344CB8AC3E}">
        <p14:creationId xmlns:p14="http://schemas.microsoft.com/office/powerpoint/2010/main" val="30598015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953499" cy="1291695"/>
          </a:xfrm>
        </p:spPr>
        <p:txBody>
          <a:bodyPr>
            <a:normAutofit/>
          </a:bodyPr>
          <a:lstStyle/>
          <a:p>
            <a:r>
              <a:rPr lang="en-US" sz="3600" dirty="0" err="1" smtClean="0"/>
              <a:t>logFC</a:t>
            </a:r>
            <a:r>
              <a:rPr lang="en-US" sz="3600" dirty="0" smtClean="0"/>
              <a:t> is the logarithm (base 2) of the ratio of gene expression in the compared samples</a:t>
            </a:r>
            <a:endParaRPr lang="en-US" sz="3600" dirty="0"/>
          </a:p>
        </p:txBody>
      </p:sp>
      <p:sp>
        <p:nvSpPr>
          <p:cNvPr id="3" name="Content Placeholder 2"/>
          <p:cNvSpPr>
            <a:spLocks noGrp="1"/>
          </p:cNvSpPr>
          <p:nvPr>
            <p:ph idx="1"/>
          </p:nvPr>
        </p:nvSpPr>
        <p:spPr>
          <a:xfrm>
            <a:off x="391583" y="3740150"/>
            <a:ext cx="8477250" cy="2842683"/>
          </a:xfrm>
        </p:spPr>
        <p:txBody>
          <a:bodyPr>
            <a:normAutofit fontScale="77500" lnSpcReduction="20000"/>
          </a:bodyPr>
          <a:lstStyle/>
          <a:p>
            <a:r>
              <a:rPr lang="en-US" dirty="0" smtClean="0"/>
              <a:t>For each gene, divides expression in the treatment by expression in the control, then take the log base 2</a:t>
            </a:r>
          </a:p>
          <a:p>
            <a:pPr lvl="1"/>
            <a:r>
              <a:rPr lang="en-US" dirty="0"/>
              <a:t>W</a:t>
            </a:r>
            <a:r>
              <a:rPr lang="en-US" dirty="0" smtClean="0"/>
              <a:t>e are thinking of seed maturation as the treatment</a:t>
            </a:r>
          </a:p>
          <a:p>
            <a:r>
              <a:rPr lang="en-US" dirty="0" smtClean="0"/>
              <a:t>Use the log (base 2) because the sign captures the direction</a:t>
            </a:r>
          </a:p>
          <a:p>
            <a:pPr lvl="1"/>
            <a:r>
              <a:rPr lang="en-US" dirty="0" smtClean="0"/>
              <a:t>positive </a:t>
            </a:r>
            <a:r>
              <a:rPr lang="en-US" dirty="0" err="1" smtClean="0"/>
              <a:t>logFC</a:t>
            </a:r>
            <a:r>
              <a:rPr lang="en-US" dirty="0" smtClean="0"/>
              <a:t> means treatment </a:t>
            </a:r>
            <a:r>
              <a:rPr lang="en-US" b="1" dirty="0" smtClean="0"/>
              <a:t>increased</a:t>
            </a:r>
            <a:r>
              <a:rPr lang="en-US" dirty="0" smtClean="0"/>
              <a:t> expression</a:t>
            </a:r>
          </a:p>
          <a:p>
            <a:pPr lvl="1"/>
            <a:r>
              <a:rPr lang="en-US" dirty="0" smtClean="0"/>
              <a:t>negative </a:t>
            </a:r>
            <a:r>
              <a:rPr lang="en-US" dirty="0" err="1" smtClean="0"/>
              <a:t>logFC</a:t>
            </a:r>
            <a:r>
              <a:rPr lang="en-US" dirty="0" smtClean="0"/>
              <a:t> means the treatment </a:t>
            </a:r>
            <a:r>
              <a:rPr lang="en-US" b="1" dirty="0" smtClean="0"/>
              <a:t>decreased</a:t>
            </a:r>
            <a:r>
              <a:rPr lang="en-US" dirty="0" smtClean="0"/>
              <a:t> expression</a:t>
            </a:r>
          </a:p>
          <a:p>
            <a:pPr lvl="1"/>
            <a:r>
              <a:rPr lang="en-US" dirty="0" smtClean="0"/>
              <a:t>the absolute value of the </a:t>
            </a:r>
            <a:r>
              <a:rPr lang="en-US" dirty="0" err="1" smtClean="0"/>
              <a:t>logFC</a:t>
            </a:r>
            <a:r>
              <a:rPr lang="en-US" dirty="0" smtClean="0"/>
              <a:t> tells you the magnitude of the change</a:t>
            </a:r>
          </a:p>
        </p:txBody>
      </p:sp>
      <p:sp>
        <p:nvSpPr>
          <p:cNvPr id="4" name="Slide Number Placeholder 3"/>
          <p:cNvSpPr>
            <a:spLocks noGrp="1"/>
          </p:cNvSpPr>
          <p:nvPr>
            <p:ph type="sldNum" sz="quarter" idx="12"/>
          </p:nvPr>
        </p:nvSpPr>
        <p:spPr/>
        <p:txBody>
          <a:bodyPr/>
          <a:lstStyle/>
          <a:p>
            <a:fld id="{79C132F0-F8FC-0C46-84EA-B5899D580A11}" type="slidenum">
              <a:rPr lang="en-US" smtClean="0"/>
              <a:pPr/>
              <a:t>33</a:t>
            </a:fld>
            <a:endParaRPr lang="en-US"/>
          </a:p>
        </p:txBody>
      </p:sp>
      <p:pic>
        <p:nvPicPr>
          <p:cNvPr id="5" name="Picture 4"/>
          <p:cNvPicPr>
            <a:picLocks noChangeAspect="1"/>
          </p:cNvPicPr>
          <p:nvPr/>
        </p:nvPicPr>
        <p:blipFill>
          <a:blip r:embed="rId2"/>
          <a:stretch>
            <a:fillRect/>
          </a:stretch>
        </p:blipFill>
        <p:spPr>
          <a:xfrm>
            <a:off x="555365" y="1707620"/>
            <a:ext cx="3847301" cy="1877483"/>
          </a:xfrm>
          <a:prstGeom prst="rect">
            <a:avLst/>
          </a:prstGeom>
          <a:ln>
            <a:solidFill>
              <a:srgbClr val="000000"/>
            </a:solidFill>
          </a:ln>
        </p:spPr>
      </p:pic>
      <p:pic>
        <p:nvPicPr>
          <p:cNvPr id="7" name="Picture 6"/>
          <p:cNvPicPr>
            <a:picLocks noChangeAspect="1"/>
          </p:cNvPicPr>
          <p:nvPr/>
        </p:nvPicPr>
        <p:blipFill>
          <a:blip r:embed="rId3"/>
          <a:stretch>
            <a:fillRect/>
          </a:stretch>
        </p:blipFill>
        <p:spPr>
          <a:xfrm>
            <a:off x="4633321" y="2045396"/>
            <a:ext cx="4127563" cy="1015767"/>
          </a:xfrm>
          <a:prstGeom prst="rect">
            <a:avLst/>
          </a:prstGeom>
          <a:ln>
            <a:solidFill>
              <a:srgbClr val="000000"/>
            </a:solidFill>
          </a:ln>
        </p:spPr>
      </p:pic>
    </p:spTree>
    <p:extLst>
      <p:ext uri="{BB962C8B-B14F-4D97-AF65-F5344CB8AC3E}">
        <p14:creationId xmlns:p14="http://schemas.microsoft.com/office/powerpoint/2010/main" val="3259687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urier"/>
                <a:cs typeface="Courier"/>
              </a:rPr>
              <a:t>lrt</a:t>
            </a:r>
            <a:r>
              <a:rPr lang="en-US" dirty="0" smtClean="0"/>
              <a:t> object - another list-like object (class "DGELRT") with many elements</a:t>
            </a:r>
            <a:endParaRPr lang="en-US" dirty="0"/>
          </a:p>
        </p:txBody>
      </p:sp>
      <p:sp>
        <p:nvSpPr>
          <p:cNvPr id="3" name="Content Placeholder 2"/>
          <p:cNvSpPr>
            <a:spLocks noGrp="1"/>
          </p:cNvSpPr>
          <p:nvPr>
            <p:ph idx="1"/>
          </p:nvPr>
        </p:nvSpPr>
        <p:spPr>
          <a:xfrm>
            <a:off x="457200" y="1600200"/>
            <a:ext cx="8229600" cy="1775883"/>
          </a:xfrm>
        </p:spPr>
        <p:txBody>
          <a:bodyPr/>
          <a:lstStyle/>
          <a:p>
            <a:r>
              <a:rPr lang="en-US" dirty="0" smtClean="0"/>
              <a:t>Use $ operator to access its elements</a:t>
            </a:r>
          </a:p>
          <a:p>
            <a:r>
              <a:rPr lang="en-US" dirty="0" smtClean="0"/>
              <a:t>The </a:t>
            </a:r>
            <a:r>
              <a:rPr lang="en-US" dirty="0" smtClean="0">
                <a:latin typeface="Courier"/>
                <a:cs typeface="Courier"/>
              </a:rPr>
              <a:t>table</a:t>
            </a:r>
            <a:r>
              <a:rPr lang="en-US" dirty="0" smtClean="0"/>
              <a:t> element contains results</a:t>
            </a:r>
          </a:p>
          <a:p>
            <a:r>
              <a:rPr lang="en-US" dirty="0" smtClean="0"/>
              <a:t>Set that equal to a new variable </a:t>
            </a:r>
            <a:r>
              <a:rPr lang="en-US" dirty="0" smtClean="0">
                <a:latin typeface="Courier"/>
                <a:cs typeface="Courier"/>
              </a:rPr>
              <a:t>results</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79C132F0-F8FC-0C46-84EA-B5899D580A11}" type="slidenum">
              <a:rPr lang="en-US" smtClean="0"/>
              <a:pPr/>
              <a:t>34</a:t>
            </a:fld>
            <a:endParaRPr lang="en-US"/>
          </a:p>
        </p:txBody>
      </p:sp>
      <p:pic>
        <p:nvPicPr>
          <p:cNvPr id="5" name="Picture 4"/>
          <p:cNvPicPr>
            <a:picLocks noChangeAspect="1"/>
          </p:cNvPicPr>
          <p:nvPr/>
        </p:nvPicPr>
        <p:blipFill>
          <a:blip r:embed="rId2"/>
          <a:stretch>
            <a:fillRect/>
          </a:stretch>
        </p:blipFill>
        <p:spPr>
          <a:xfrm>
            <a:off x="596900" y="3708935"/>
            <a:ext cx="3816350" cy="2376482"/>
          </a:xfrm>
          <a:prstGeom prst="rect">
            <a:avLst/>
          </a:prstGeom>
          <a:ln>
            <a:solidFill>
              <a:srgbClr val="000000"/>
            </a:solidFill>
          </a:ln>
        </p:spPr>
      </p:pic>
      <p:pic>
        <p:nvPicPr>
          <p:cNvPr id="6" name="Picture 5"/>
          <p:cNvPicPr>
            <a:picLocks noChangeAspect="1"/>
          </p:cNvPicPr>
          <p:nvPr/>
        </p:nvPicPr>
        <p:blipFill>
          <a:blip r:embed="rId3"/>
          <a:stretch>
            <a:fillRect/>
          </a:stretch>
        </p:blipFill>
        <p:spPr>
          <a:xfrm>
            <a:off x="4595283" y="3708935"/>
            <a:ext cx="4091517" cy="765792"/>
          </a:xfrm>
          <a:prstGeom prst="rect">
            <a:avLst/>
          </a:prstGeom>
          <a:ln>
            <a:solidFill>
              <a:srgbClr val="000000"/>
            </a:solidFill>
          </a:ln>
        </p:spPr>
      </p:pic>
    </p:spTree>
    <p:extLst>
      <p:ext uri="{BB962C8B-B14F-4D97-AF65-F5344CB8AC3E}">
        <p14:creationId xmlns:p14="http://schemas.microsoft.com/office/powerpoint/2010/main" val="149161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1249" y="1699564"/>
            <a:ext cx="6836833" cy="4656786"/>
          </a:xfrm>
          <a:prstGeom prst="rect">
            <a:avLst/>
          </a:prstGeom>
          <a:ln>
            <a:solidFill>
              <a:srgbClr val="000000"/>
            </a:solidFill>
          </a:ln>
        </p:spPr>
      </p:pic>
      <p:sp>
        <p:nvSpPr>
          <p:cNvPr id="2" name="Title 1"/>
          <p:cNvSpPr>
            <a:spLocks noGrp="1"/>
          </p:cNvSpPr>
          <p:nvPr>
            <p:ph type="title"/>
          </p:nvPr>
        </p:nvSpPr>
        <p:spPr/>
        <p:txBody>
          <a:bodyPr>
            <a:noAutofit/>
          </a:bodyPr>
          <a:lstStyle/>
          <a:p>
            <a:r>
              <a:rPr lang="en-US" sz="3600" dirty="0" smtClean="0"/>
              <a:t>For more information about the </a:t>
            </a:r>
            <a:r>
              <a:rPr lang="en-US" sz="3600" dirty="0" err="1" smtClean="0">
                <a:latin typeface="Courier"/>
                <a:cs typeface="Courier"/>
              </a:rPr>
              <a:t>lrt</a:t>
            </a:r>
            <a:r>
              <a:rPr lang="en-US" sz="3600" dirty="0" smtClean="0"/>
              <a:t> object, view documentation using </a:t>
            </a:r>
            <a:r>
              <a:rPr lang="en-US" sz="3600" dirty="0" smtClean="0">
                <a:solidFill>
                  <a:srgbClr val="3366FF"/>
                </a:solidFill>
                <a:latin typeface="Courier"/>
                <a:cs typeface="Courier"/>
              </a:rPr>
              <a:t>help</a:t>
            </a:r>
            <a:endParaRPr lang="en-US" sz="3600" dirty="0">
              <a:solidFill>
                <a:srgbClr val="3366FF"/>
              </a:solidFill>
              <a:latin typeface="Courier"/>
              <a:cs typeface="Courier"/>
            </a:endParaRPr>
          </a:p>
        </p:txBody>
      </p:sp>
      <p:sp>
        <p:nvSpPr>
          <p:cNvPr id="4" name="Slide Number Placeholder 3"/>
          <p:cNvSpPr>
            <a:spLocks noGrp="1"/>
          </p:cNvSpPr>
          <p:nvPr>
            <p:ph type="sldNum" sz="quarter" idx="12"/>
          </p:nvPr>
        </p:nvSpPr>
        <p:spPr/>
        <p:txBody>
          <a:bodyPr/>
          <a:lstStyle/>
          <a:p>
            <a:fld id="{79C132F0-F8FC-0C46-84EA-B5899D580A11}" type="slidenum">
              <a:rPr lang="en-US" smtClean="0"/>
              <a:pPr/>
              <a:t>35</a:t>
            </a:fld>
            <a:endParaRPr lang="en-US"/>
          </a:p>
        </p:txBody>
      </p:sp>
    </p:spTree>
    <p:extLst>
      <p:ext uri="{BB962C8B-B14F-4D97-AF65-F5344CB8AC3E}">
        <p14:creationId xmlns:p14="http://schemas.microsoft.com/office/powerpoint/2010/main" val="35163220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6529"/>
          </a:xfrm>
        </p:spPr>
        <p:txBody>
          <a:bodyPr>
            <a:noAutofit/>
          </a:bodyPr>
          <a:lstStyle/>
          <a:p>
            <a:r>
              <a:rPr lang="en-US" sz="3600" dirty="0" smtClean="0"/>
              <a:t>Groom </a:t>
            </a:r>
            <a:r>
              <a:rPr lang="en-US" sz="3600" dirty="0" smtClean="0">
                <a:latin typeface="Courier"/>
                <a:cs typeface="Courier"/>
              </a:rPr>
              <a:t>results</a:t>
            </a:r>
            <a:r>
              <a:rPr lang="en-US" sz="3600" dirty="0" smtClean="0"/>
              <a:t> - add adjusted p value, functional annotations</a:t>
            </a:r>
            <a:endParaRPr lang="en-US" sz="3600"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36</a:t>
            </a:fld>
            <a:endParaRPr lang="en-US"/>
          </a:p>
        </p:txBody>
      </p:sp>
      <p:pic>
        <p:nvPicPr>
          <p:cNvPr id="4" name="Picture 3"/>
          <p:cNvPicPr>
            <a:picLocks noChangeAspect="1"/>
          </p:cNvPicPr>
          <p:nvPr/>
        </p:nvPicPr>
        <p:blipFill>
          <a:blip r:embed="rId2"/>
          <a:stretch>
            <a:fillRect/>
          </a:stretch>
        </p:blipFill>
        <p:spPr>
          <a:xfrm>
            <a:off x="622301" y="1527226"/>
            <a:ext cx="7979833" cy="4829124"/>
          </a:xfrm>
          <a:prstGeom prst="rect">
            <a:avLst/>
          </a:prstGeom>
          <a:ln>
            <a:solidFill>
              <a:srgbClr val="000000"/>
            </a:solidFill>
          </a:ln>
        </p:spPr>
      </p:pic>
    </p:spTree>
    <p:extLst>
      <p:ext uri="{BB962C8B-B14F-4D97-AF65-F5344CB8AC3E}">
        <p14:creationId xmlns:p14="http://schemas.microsoft.com/office/powerpoint/2010/main" val="26654386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94106"/>
            <a:ext cx="9144000" cy="5010411"/>
          </a:xfrm>
          <a:prstGeom prst="rect">
            <a:avLst/>
          </a:prstGeom>
          <a:ln>
            <a:solidFill>
              <a:srgbClr val="000000"/>
            </a:solidFill>
          </a:ln>
        </p:spPr>
      </p:pic>
      <p:sp>
        <p:nvSpPr>
          <p:cNvPr id="2" name="Title 1"/>
          <p:cNvSpPr>
            <a:spLocks noGrp="1"/>
          </p:cNvSpPr>
          <p:nvPr>
            <p:ph type="title"/>
          </p:nvPr>
        </p:nvSpPr>
        <p:spPr>
          <a:xfrm>
            <a:off x="457200" y="274638"/>
            <a:ext cx="8229600" cy="1016529"/>
          </a:xfrm>
        </p:spPr>
        <p:txBody>
          <a:bodyPr>
            <a:noAutofit/>
          </a:bodyPr>
          <a:lstStyle/>
          <a:p>
            <a:r>
              <a:rPr lang="en-US" sz="3600" dirty="0" smtClean="0"/>
              <a:t>Groom </a:t>
            </a:r>
            <a:r>
              <a:rPr lang="en-US" sz="3600" dirty="0" smtClean="0">
                <a:latin typeface="Courier"/>
                <a:cs typeface="Courier"/>
              </a:rPr>
              <a:t>results</a:t>
            </a:r>
            <a:r>
              <a:rPr lang="en-US" sz="3600" dirty="0" smtClean="0"/>
              <a:t> - add average expression per group for sanity checking</a:t>
            </a:r>
            <a:endParaRPr lang="en-US" sz="3600"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37</a:t>
            </a:fld>
            <a:endParaRPr lang="en-US"/>
          </a:p>
        </p:txBody>
      </p:sp>
    </p:spTree>
    <p:extLst>
      <p:ext uri="{BB962C8B-B14F-4D97-AF65-F5344CB8AC3E}">
        <p14:creationId xmlns:p14="http://schemas.microsoft.com/office/powerpoint/2010/main" val="33953278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6529"/>
          </a:xfrm>
        </p:spPr>
        <p:txBody>
          <a:bodyPr>
            <a:noAutofit/>
          </a:bodyPr>
          <a:lstStyle/>
          <a:p>
            <a:r>
              <a:rPr lang="en-US" sz="3600" dirty="0" smtClean="0"/>
              <a:t>Groom </a:t>
            </a:r>
            <a:r>
              <a:rPr lang="en-US" sz="3600" dirty="0" smtClean="0">
                <a:latin typeface="Courier"/>
                <a:cs typeface="Courier"/>
              </a:rPr>
              <a:t>results</a:t>
            </a:r>
            <a:r>
              <a:rPr lang="en-US" sz="3600" dirty="0" smtClean="0"/>
              <a:t> - order rows by </a:t>
            </a:r>
            <a:r>
              <a:rPr lang="en-US" sz="3600" dirty="0" err="1" smtClean="0">
                <a:latin typeface="Courier"/>
                <a:cs typeface="Courier"/>
              </a:rPr>
              <a:t>logFC</a:t>
            </a:r>
            <a:r>
              <a:rPr lang="en-US" sz="3600" dirty="0" smtClean="0"/>
              <a:t> (from high to low), then save to a file</a:t>
            </a:r>
            <a:endParaRPr lang="en-US" sz="3600"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38</a:t>
            </a:fld>
            <a:endParaRPr lang="en-US"/>
          </a:p>
        </p:txBody>
      </p:sp>
      <p:pic>
        <p:nvPicPr>
          <p:cNvPr id="4" name="Picture 3"/>
          <p:cNvPicPr>
            <a:picLocks noChangeAspect="1"/>
          </p:cNvPicPr>
          <p:nvPr/>
        </p:nvPicPr>
        <p:blipFill>
          <a:blip r:embed="rId2"/>
          <a:stretch>
            <a:fillRect/>
          </a:stretch>
        </p:blipFill>
        <p:spPr>
          <a:xfrm>
            <a:off x="0" y="1659466"/>
            <a:ext cx="9144000" cy="3960530"/>
          </a:xfrm>
          <a:prstGeom prst="rect">
            <a:avLst/>
          </a:prstGeom>
          <a:ln>
            <a:solidFill>
              <a:srgbClr val="000000"/>
            </a:solidFill>
          </a:ln>
        </p:spPr>
      </p:pic>
    </p:spTree>
    <p:extLst>
      <p:ext uri="{BB962C8B-B14F-4D97-AF65-F5344CB8AC3E}">
        <p14:creationId xmlns:p14="http://schemas.microsoft.com/office/powerpoint/2010/main" val="32671423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genes were differentially expressed in this comparison?</a:t>
            </a:r>
            <a:endParaRPr lang="en-US" dirty="0"/>
          </a:p>
        </p:txBody>
      </p:sp>
      <p:sp>
        <p:nvSpPr>
          <p:cNvPr id="5" name="Content Placeholder 4"/>
          <p:cNvSpPr>
            <a:spLocks noGrp="1"/>
          </p:cNvSpPr>
          <p:nvPr>
            <p:ph idx="1"/>
          </p:nvPr>
        </p:nvSpPr>
        <p:spPr>
          <a:xfrm>
            <a:off x="457200" y="1600200"/>
            <a:ext cx="8229600" cy="1617133"/>
          </a:xfrm>
        </p:spPr>
        <p:txBody>
          <a:bodyPr/>
          <a:lstStyle/>
          <a:p>
            <a:r>
              <a:rPr lang="en-US" dirty="0" smtClean="0"/>
              <a:t>Using the fold-change and p value thresholds, which are a bit arbitrary, we found 5,863 DE genes</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39</a:t>
            </a:fld>
            <a:endParaRPr lang="en-US"/>
          </a:p>
        </p:txBody>
      </p:sp>
      <p:pic>
        <p:nvPicPr>
          <p:cNvPr id="6" name="Picture 5"/>
          <p:cNvPicPr>
            <a:picLocks noChangeAspect="1"/>
          </p:cNvPicPr>
          <p:nvPr/>
        </p:nvPicPr>
        <p:blipFill>
          <a:blip r:embed="rId2"/>
          <a:stretch>
            <a:fillRect/>
          </a:stretch>
        </p:blipFill>
        <p:spPr>
          <a:xfrm>
            <a:off x="1477434" y="3429000"/>
            <a:ext cx="6388100" cy="2362200"/>
          </a:xfrm>
          <a:prstGeom prst="rect">
            <a:avLst/>
          </a:prstGeom>
          <a:ln>
            <a:solidFill>
              <a:srgbClr val="000000"/>
            </a:solidFill>
          </a:ln>
        </p:spPr>
      </p:pic>
    </p:spTree>
    <p:extLst>
      <p:ext uri="{BB962C8B-B14F-4D97-AF65-F5344CB8AC3E}">
        <p14:creationId xmlns:p14="http://schemas.microsoft.com/office/powerpoint/2010/main" val="37674712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05058" y="949173"/>
            <a:ext cx="1465217" cy="987492"/>
          </a:xfrm>
          <a:prstGeom prst="rect">
            <a:avLst/>
          </a:prstGeom>
        </p:spPr>
      </p:pic>
      <p:sp>
        <p:nvSpPr>
          <p:cNvPr id="3075" name="Line 3"/>
          <p:cNvSpPr>
            <a:spLocks noChangeShapeType="1"/>
          </p:cNvSpPr>
          <p:nvPr/>
        </p:nvSpPr>
        <p:spPr bwMode="auto">
          <a:xfrm flipV="1">
            <a:off x="1775783" y="3505316"/>
            <a:ext cx="1117" cy="401836"/>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grpSp>
        <p:nvGrpSpPr>
          <p:cNvPr id="3076" name="Group 4"/>
          <p:cNvGrpSpPr>
            <a:grpSpLocks/>
          </p:cNvGrpSpPr>
          <p:nvPr/>
        </p:nvGrpSpPr>
        <p:grpSpPr bwMode="auto">
          <a:xfrm>
            <a:off x="1539854" y="3540216"/>
            <a:ext cx="486668" cy="1044773"/>
            <a:chOff x="0" y="0"/>
            <a:chExt cx="692984" cy="1485900"/>
          </a:xfrm>
        </p:grpSpPr>
        <p:sp>
          <p:nvSpPr>
            <p:cNvPr id="3077" name="AutoShape 5"/>
            <p:cNvSpPr>
              <a:spLocks/>
            </p:cNvSpPr>
            <p:nvPr/>
          </p:nvSpPr>
          <p:spPr bwMode="auto">
            <a:xfrm>
              <a:off x="0" y="0"/>
              <a:ext cx="645263"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5800">
                  <a:latin typeface="Andale Mono" charset="0"/>
                  <a:cs typeface="Andale Mono" charset="0"/>
                  <a:sym typeface="Andale Mono" charset="0"/>
                </a:rPr>
                <a:t>~</a:t>
              </a:r>
              <a:endParaRPr lang="en-US"/>
            </a:p>
          </p:txBody>
        </p:sp>
        <p:sp>
          <p:nvSpPr>
            <p:cNvPr id="3078" name="AutoShape 6"/>
            <p:cNvSpPr>
              <a:spLocks/>
            </p:cNvSpPr>
            <p:nvPr/>
          </p:nvSpPr>
          <p:spPr bwMode="auto">
            <a:xfrm>
              <a:off x="0" y="0"/>
              <a:ext cx="645263"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5800" dirty="0">
                  <a:latin typeface="Andale Mono" charset="0"/>
                  <a:cs typeface="Andale Mono" charset="0"/>
                  <a:sym typeface="Andale Mono" charset="0"/>
                </a:rPr>
                <a:t>~</a:t>
              </a:r>
              <a:endParaRPr lang="en-US" dirty="0"/>
            </a:p>
          </p:txBody>
        </p:sp>
        <p:sp>
          <p:nvSpPr>
            <p:cNvPr id="3079" name="AutoShape 7"/>
            <p:cNvSpPr>
              <a:spLocks/>
            </p:cNvSpPr>
            <p:nvPr/>
          </p:nvSpPr>
          <p:spPr bwMode="auto">
            <a:xfrm>
              <a:off x="22269" y="152400"/>
              <a:ext cx="645264"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5800" dirty="0">
                  <a:latin typeface="Andale Mono" charset="0"/>
                  <a:cs typeface="Andale Mono" charset="0"/>
                  <a:sym typeface="Andale Mono" charset="0"/>
                </a:rPr>
                <a:t>~</a:t>
              </a:r>
              <a:endParaRPr lang="en-US" dirty="0"/>
            </a:p>
          </p:txBody>
        </p:sp>
        <p:sp>
          <p:nvSpPr>
            <p:cNvPr id="3080" name="AutoShape 8"/>
            <p:cNvSpPr>
              <a:spLocks/>
            </p:cNvSpPr>
            <p:nvPr/>
          </p:nvSpPr>
          <p:spPr bwMode="auto">
            <a:xfrm>
              <a:off x="47720" y="304799"/>
              <a:ext cx="645264" cy="1181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5800" dirty="0">
                  <a:latin typeface="Andale Mono" charset="0"/>
                  <a:cs typeface="Andale Mono" charset="0"/>
                  <a:sym typeface="Andale Mono" charset="0"/>
                </a:rPr>
                <a:t>~</a:t>
              </a:r>
              <a:endParaRPr lang="en-US" dirty="0"/>
            </a:p>
          </p:txBody>
        </p:sp>
      </p:grpSp>
      <p:sp>
        <p:nvSpPr>
          <p:cNvPr id="3081" name="AutoShape 9"/>
          <p:cNvSpPr>
            <a:spLocks/>
          </p:cNvSpPr>
          <p:nvPr/>
        </p:nvSpPr>
        <p:spPr bwMode="auto">
          <a:xfrm>
            <a:off x="575530" y="4375334"/>
            <a:ext cx="775767"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1700" dirty="0">
                <a:solidFill>
                  <a:srgbClr val="0433FF"/>
                </a:solidFill>
                <a:latin typeface="Gill Sans" charset="0"/>
                <a:cs typeface="Gill Sans" charset="0"/>
                <a:sym typeface="Gill Sans" charset="0"/>
              </a:rPr>
              <a:t>fragment</a:t>
            </a:r>
            <a:endParaRPr lang="en-US" dirty="0"/>
          </a:p>
        </p:txBody>
      </p:sp>
      <p:sp>
        <p:nvSpPr>
          <p:cNvPr id="3082" name="AutoShape 10"/>
          <p:cNvSpPr>
            <a:spLocks/>
          </p:cNvSpPr>
          <p:nvPr/>
        </p:nvSpPr>
        <p:spPr bwMode="auto">
          <a:xfrm>
            <a:off x="560266" y="4985696"/>
            <a:ext cx="1096804" cy="89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90000"/>
              </a:lnSpc>
              <a:buClr>
                <a:srgbClr val="0433FF"/>
              </a:buClr>
            </a:pPr>
            <a:r>
              <a:rPr lang="en-US" sz="1400" dirty="0">
                <a:solidFill>
                  <a:srgbClr val="0433FF"/>
                </a:solidFill>
                <a:latin typeface="Gill Sans" charset="0"/>
                <a:cs typeface="Gill Sans" charset="0"/>
                <a:sym typeface="Gill Sans" charset="0"/>
              </a:rPr>
              <a:t>synthesize </a:t>
            </a:r>
            <a:r>
              <a:rPr lang="en-US" sz="1400" dirty="0" err="1">
                <a:solidFill>
                  <a:srgbClr val="0433FF"/>
                </a:solidFill>
                <a:latin typeface="Gill Sans" charset="0"/>
                <a:cs typeface="Gill Sans" charset="0"/>
                <a:sym typeface="Gill Sans" charset="0"/>
              </a:rPr>
              <a:t>cDNA</a:t>
            </a:r>
            <a:endParaRPr lang="en-US" sz="1400" dirty="0">
              <a:solidFill>
                <a:srgbClr val="0433FF"/>
              </a:solidFill>
              <a:latin typeface="Gill Sans" charset="0"/>
              <a:cs typeface="Gill Sans" charset="0"/>
              <a:sym typeface="Gill Sans" charset="0"/>
            </a:endParaRPr>
          </a:p>
          <a:p>
            <a:pPr defTabSz="642915">
              <a:lnSpc>
                <a:spcPct val="90000"/>
              </a:lnSpc>
              <a:buClr>
                <a:srgbClr val="0433FF"/>
              </a:buClr>
            </a:pPr>
            <a:r>
              <a:rPr lang="en-US" sz="1400" dirty="0">
                <a:solidFill>
                  <a:srgbClr val="0433FF"/>
                </a:solidFill>
                <a:latin typeface="Gill Sans" charset="0"/>
                <a:cs typeface="Gill Sans" charset="0"/>
                <a:sym typeface="Gill Sans" charset="0"/>
              </a:rPr>
              <a:t>(random </a:t>
            </a:r>
            <a:r>
              <a:rPr lang="en-US" sz="1400" dirty="0" err="1">
                <a:solidFill>
                  <a:srgbClr val="0433FF"/>
                </a:solidFill>
                <a:latin typeface="Gill Sans" charset="0"/>
                <a:cs typeface="Gill Sans" charset="0"/>
                <a:sym typeface="Gill Sans" charset="0"/>
              </a:rPr>
              <a:t>hexamers</a:t>
            </a:r>
            <a:r>
              <a:rPr lang="en-US" sz="1400" dirty="0">
                <a:solidFill>
                  <a:srgbClr val="0433FF"/>
                </a:solidFill>
                <a:latin typeface="Gill Sans" charset="0"/>
                <a:cs typeface="Gill Sans" charset="0"/>
                <a:sym typeface="Gill Sans" charset="0"/>
              </a:rPr>
              <a:t>)</a:t>
            </a:r>
            <a:endParaRPr lang="en-US" dirty="0"/>
          </a:p>
        </p:txBody>
      </p:sp>
      <p:grpSp>
        <p:nvGrpSpPr>
          <p:cNvPr id="3083" name="Group 11"/>
          <p:cNvGrpSpPr>
            <a:grpSpLocks/>
          </p:cNvGrpSpPr>
          <p:nvPr/>
        </p:nvGrpSpPr>
        <p:grpSpPr bwMode="auto">
          <a:xfrm>
            <a:off x="1397260" y="5444879"/>
            <a:ext cx="711026" cy="1000125"/>
            <a:chOff x="0" y="0"/>
            <a:chExt cx="1010618" cy="1422400"/>
          </a:xfrm>
        </p:grpSpPr>
        <p:grpSp>
          <p:nvGrpSpPr>
            <p:cNvPr id="3084" name="Group 12"/>
            <p:cNvGrpSpPr>
              <a:grpSpLocks/>
            </p:cNvGrpSpPr>
            <p:nvPr/>
          </p:nvGrpSpPr>
          <p:grpSpPr bwMode="auto">
            <a:xfrm>
              <a:off x="0" y="63500"/>
              <a:ext cx="1010618" cy="1358900"/>
              <a:chOff x="0" y="0"/>
              <a:chExt cx="1010618" cy="1358900"/>
            </a:xfrm>
          </p:grpSpPr>
          <p:sp>
            <p:nvSpPr>
              <p:cNvPr id="3085" name="AutoShape 13"/>
              <p:cNvSpPr>
                <a:spLocks/>
              </p:cNvSpPr>
              <p:nvPr/>
            </p:nvSpPr>
            <p:spPr bwMode="auto">
              <a:xfrm>
                <a:off x="381000" y="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86" name="AutoShape 14"/>
              <p:cNvSpPr>
                <a:spLocks/>
              </p:cNvSpPr>
              <p:nvPr/>
            </p:nvSpPr>
            <p:spPr bwMode="auto">
              <a:xfrm>
                <a:off x="508000" y="127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87" name="AutoShape 15"/>
              <p:cNvSpPr>
                <a:spLocks/>
              </p:cNvSpPr>
              <p:nvPr/>
            </p:nvSpPr>
            <p:spPr bwMode="auto">
              <a:xfrm>
                <a:off x="63500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88" name="AutoShape 16"/>
              <p:cNvSpPr>
                <a:spLocks/>
              </p:cNvSpPr>
              <p:nvPr/>
            </p:nvSpPr>
            <p:spPr bwMode="auto">
              <a:xfrm>
                <a:off x="762000" y="1524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89" name="AutoShape 17"/>
              <p:cNvSpPr>
                <a:spLocks/>
              </p:cNvSpPr>
              <p:nvPr/>
            </p:nvSpPr>
            <p:spPr bwMode="auto">
              <a:xfrm>
                <a:off x="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0" name="AutoShape 18"/>
              <p:cNvSpPr>
                <a:spLocks/>
              </p:cNvSpPr>
              <p:nvPr/>
            </p:nvSpPr>
            <p:spPr bwMode="auto">
              <a:xfrm>
                <a:off x="127000" y="558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1" name="AutoShape 19"/>
              <p:cNvSpPr>
                <a:spLocks/>
              </p:cNvSpPr>
              <p:nvPr/>
            </p:nvSpPr>
            <p:spPr bwMode="auto">
              <a:xfrm>
                <a:off x="254000" y="685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2" name="AutoShape 20"/>
              <p:cNvSpPr>
                <a:spLocks/>
              </p:cNvSpPr>
              <p:nvPr/>
            </p:nvSpPr>
            <p:spPr bwMode="auto">
              <a:xfrm>
                <a:off x="381000" y="5842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3" name="AutoShape 21"/>
              <p:cNvSpPr>
                <a:spLocks/>
              </p:cNvSpPr>
              <p:nvPr/>
            </p:nvSpPr>
            <p:spPr bwMode="auto">
              <a:xfrm>
                <a:off x="25400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4" name="AutoShape 22"/>
              <p:cNvSpPr>
                <a:spLocks/>
              </p:cNvSpPr>
              <p:nvPr/>
            </p:nvSpPr>
            <p:spPr bwMode="auto">
              <a:xfrm>
                <a:off x="381000" y="381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5" name="AutoShape 23"/>
              <p:cNvSpPr>
                <a:spLocks/>
              </p:cNvSpPr>
              <p:nvPr/>
            </p:nvSpPr>
            <p:spPr bwMode="auto">
              <a:xfrm>
                <a:off x="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6" name="AutoShape 24"/>
              <p:cNvSpPr>
                <a:spLocks/>
              </p:cNvSpPr>
              <p:nvPr/>
            </p:nvSpPr>
            <p:spPr bwMode="auto">
              <a:xfrm>
                <a:off x="571500" y="6096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7" name="AutoShape 25"/>
              <p:cNvSpPr>
                <a:spLocks/>
              </p:cNvSpPr>
              <p:nvPr/>
            </p:nvSpPr>
            <p:spPr bwMode="auto">
              <a:xfrm>
                <a:off x="698500" y="7366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8" name="AutoShape 26"/>
              <p:cNvSpPr>
                <a:spLocks/>
              </p:cNvSpPr>
              <p:nvPr/>
            </p:nvSpPr>
            <p:spPr bwMode="auto">
              <a:xfrm>
                <a:off x="82550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099" name="AutoShape 27"/>
              <p:cNvSpPr>
                <a:spLocks/>
              </p:cNvSpPr>
              <p:nvPr/>
            </p:nvSpPr>
            <p:spPr bwMode="auto">
              <a:xfrm>
                <a:off x="57150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grpSp>
        <p:grpSp>
          <p:nvGrpSpPr>
            <p:cNvPr id="3100" name="Group 28"/>
            <p:cNvGrpSpPr>
              <a:grpSpLocks/>
            </p:cNvGrpSpPr>
            <p:nvPr/>
          </p:nvGrpSpPr>
          <p:grpSpPr bwMode="auto">
            <a:xfrm>
              <a:off x="0" y="0"/>
              <a:ext cx="1010618" cy="1358900"/>
              <a:chOff x="0" y="0"/>
              <a:chExt cx="1010618" cy="1358900"/>
            </a:xfrm>
          </p:grpSpPr>
          <p:sp>
            <p:nvSpPr>
              <p:cNvPr id="3101" name="AutoShape 29"/>
              <p:cNvSpPr>
                <a:spLocks/>
              </p:cNvSpPr>
              <p:nvPr/>
            </p:nvSpPr>
            <p:spPr bwMode="auto">
              <a:xfrm>
                <a:off x="381000" y="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2" name="AutoShape 30"/>
              <p:cNvSpPr>
                <a:spLocks/>
              </p:cNvSpPr>
              <p:nvPr/>
            </p:nvSpPr>
            <p:spPr bwMode="auto">
              <a:xfrm>
                <a:off x="508000" y="127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3" name="AutoShape 31"/>
              <p:cNvSpPr>
                <a:spLocks/>
              </p:cNvSpPr>
              <p:nvPr/>
            </p:nvSpPr>
            <p:spPr bwMode="auto">
              <a:xfrm>
                <a:off x="63500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4" name="AutoShape 32"/>
              <p:cNvSpPr>
                <a:spLocks/>
              </p:cNvSpPr>
              <p:nvPr/>
            </p:nvSpPr>
            <p:spPr bwMode="auto">
              <a:xfrm>
                <a:off x="762000" y="1524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5" name="AutoShape 33"/>
              <p:cNvSpPr>
                <a:spLocks/>
              </p:cNvSpPr>
              <p:nvPr/>
            </p:nvSpPr>
            <p:spPr bwMode="auto">
              <a:xfrm>
                <a:off x="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6" name="AutoShape 34"/>
              <p:cNvSpPr>
                <a:spLocks/>
              </p:cNvSpPr>
              <p:nvPr/>
            </p:nvSpPr>
            <p:spPr bwMode="auto">
              <a:xfrm>
                <a:off x="127000" y="558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7" name="AutoShape 35"/>
              <p:cNvSpPr>
                <a:spLocks/>
              </p:cNvSpPr>
              <p:nvPr/>
            </p:nvSpPr>
            <p:spPr bwMode="auto">
              <a:xfrm>
                <a:off x="254000" y="685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8" name="AutoShape 36"/>
              <p:cNvSpPr>
                <a:spLocks/>
              </p:cNvSpPr>
              <p:nvPr/>
            </p:nvSpPr>
            <p:spPr bwMode="auto">
              <a:xfrm>
                <a:off x="381000" y="5842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09" name="AutoShape 37"/>
              <p:cNvSpPr>
                <a:spLocks/>
              </p:cNvSpPr>
              <p:nvPr/>
            </p:nvSpPr>
            <p:spPr bwMode="auto">
              <a:xfrm>
                <a:off x="25400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10" name="AutoShape 38"/>
              <p:cNvSpPr>
                <a:spLocks/>
              </p:cNvSpPr>
              <p:nvPr/>
            </p:nvSpPr>
            <p:spPr bwMode="auto">
              <a:xfrm>
                <a:off x="381000" y="381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11" name="AutoShape 39"/>
              <p:cNvSpPr>
                <a:spLocks/>
              </p:cNvSpPr>
              <p:nvPr/>
            </p:nvSpPr>
            <p:spPr bwMode="auto">
              <a:xfrm>
                <a:off x="0" y="254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12" name="AutoShape 40"/>
              <p:cNvSpPr>
                <a:spLocks/>
              </p:cNvSpPr>
              <p:nvPr/>
            </p:nvSpPr>
            <p:spPr bwMode="auto">
              <a:xfrm>
                <a:off x="571500" y="6096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13" name="AutoShape 41"/>
              <p:cNvSpPr>
                <a:spLocks/>
              </p:cNvSpPr>
              <p:nvPr/>
            </p:nvSpPr>
            <p:spPr bwMode="auto">
              <a:xfrm>
                <a:off x="698500" y="7366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dirty="0">
                    <a:solidFill>
                      <a:srgbClr val="0433FF"/>
                    </a:solidFill>
                    <a:latin typeface="Gill Sans" charset="0"/>
                    <a:cs typeface="Gill Sans" charset="0"/>
                    <a:sym typeface="Gill Sans" charset="0"/>
                  </a:rPr>
                  <a:t>-</a:t>
                </a:r>
                <a:endParaRPr lang="en-US" dirty="0"/>
              </a:p>
            </p:txBody>
          </p:sp>
          <p:sp>
            <p:nvSpPr>
              <p:cNvPr id="3114" name="AutoShape 42"/>
              <p:cNvSpPr>
                <a:spLocks/>
              </p:cNvSpPr>
              <p:nvPr/>
            </p:nvSpPr>
            <p:spPr bwMode="auto">
              <a:xfrm>
                <a:off x="82550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a:solidFill>
                      <a:srgbClr val="0433FF"/>
                    </a:solidFill>
                    <a:latin typeface="Gill Sans" charset="0"/>
                    <a:cs typeface="Gill Sans" charset="0"/>
                    <a:sym typeface="Gill Sans" charset="0"/>
                  </a:rPr>
                  <a:t>-</a:t>
                </a:r>
                <a:endParaRPr lang="en-US"/>
              </a:p>
            </p:txBody>
          </p:sp>
          <p:sp>
            <p:nvSpPr>
              <p:cNvPr id="3115" name="AutoShape 43"/>
              <p:cNvSpPr>
                <a:spLocks/>
              </p:cNvSpPr>
              <p:nvPr/>
            </p:nvSpPr>
            <p:spPr bwMode="auto">
              <a:xfrm>
                <a:off x="57150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3000" dirty="0">
                    <a:solidFill>
                      <a:srgbClr val="0433FF"/>
                    </a:solidFill>
                    <a:latin typeface="Gill Sans" charset="0"/>
                    <a:cs typeface="Gill Sans" charset="0"/>
                    <a:sym typeface="Gill Sans" charset="0"/>
                  </a:rPr>
                  <a:t>-</a:t>
                </a:r>
                <a:endParaRPr lang="en-US" dirty="0"/>
              </a:p>
            </p:txBody>
          </p:sp>
        </p:grpSp>
      </p:grpSp>
      <p:sp>
        <p:nvSpPr>
          <p:cNvPr id="3116" name="Line 44"/>
          <p:cNvSpPr>
            <a:spLocks noChangeShapeType="1"/>
          </p:cNvSpPr>
          <p:nvPr/>
        </p:nvSpPr>
        <p:spPr bwMode="auto">
          <a:xfrm flipH="1" flipV="1">
            <a:off x="1732358" y="5163593"/>
            <a:ext cx="0" cy="425128"/>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3117" name="AutoShape 45"/>
          <p:cNvSpPr>
            <a:spLocks/>
          </p:cNvSpPr>
          <p:nvPr/>
        </p:nvSpPr>
        <p:spPr bwMode="auto">
          <a:xfrm>
            <a:off x="2829594" y="5472749"/>
            <a:ext cx="581546" cy="455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80000"/>
              </a:lnSpc>
              <a:buClr>
                <a:srgbClr val="0433FF"/>
              </a:buClr>
            </a:pPr>
            <a:r>
              <a:rPr lang="en-US" sz="1700" dirty="0">
                <a:solidFill>
                  <a:srgbClr val="0433FF"/>
                </a:solidFill>
                <a:latin typeface="Gill Sans" charset="0"/>
                <a:cs typeface="Gill Sans" charset="0"/>
                <a:sym typeface="Gill Sans" charset="0"/>
              </a:rPr>
              <a:t>repair</a:t>
            </a:r>
          </a:p>
          <a:p>
            <a:pPr defTabSz="642915">
              <a:lnSpc>
                <a:spcPct val="80000"/>
              </a:lnSpc>
              <a:buClr>
                <a:srgbClr val="0433FF"/>
              </a:buClr>
            </a:pPr>
            <a:r>
              <a:rPr lang="en-US" sz="1700" dirty="0">
                <a:solidFill>
                  <a:srgbClr val="0433FF"/>
                </a:solidFill>
                <a:latin typeface="Gill Sans" charset="0"/>
                <a:cs typeface="Gill Sans" charset="0"/>
                <a:sym typeface="Gill Sans" charset="0"/>
              </a:rPr>
              <a:t>ends</a:t>
            </a:r>
            <a:endParaRPr lang="en-US" dirty="0"/>
          </a:p>
        </p:txBody>
      </p:sp>
      <p:sp>
        <p:nvSpPr>
          <p:cNvPr id="3118" name="Line 46"/>
          <p:cNvSpPr>
            <a:spLocks noChangeShapeType="1"/>
          </p:cNvSpPr>
          <p:nvPr/>
        </p:nvSpPr>
        <p:spPr bwMode="auto">
          <a:xfrm>
            <a:off x="2732170" y="4685855"/>
            <a:ext cx="8930" cy="553641"/>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3119" name="AutoShape 47"/>
          <p:cNvSpPr>
            <a:spLocks/>
          </p:cNvSpPr>
          <p:nvPr/>
        </p:nvSpPr>
        <p:spPr bwMode="auto">
          <a:xfrm>
            <a:off x="2857499" y="4703561"/>
            <a:ext cx="1107281" cy="625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dirty="0">
                <a:solidFill>
                  <a:srgbClr val="0433FF"/>
                </a:solidFill>
                <a:latin typeface="Gill Sans" charset="0"/>
                <a:cs typeface="Gill Sans" charset="0"/>
                <a:sym typeface="Gill Sans" charset="0"/>
              </a:rPr>
              <a:t>add </a:t>
            </a:r>
            <a:r>
              <a:rPr lang="ja-JP" altLang="en-US" dirty="0">
                <a:solidFill>
                  <a:srgbClr val="0433FF"/>
                </a:solidFill>
                <a:latin typeface="Gill Sans" charset="0"/>
                <a:cs typeface="Gill Sans" charset="0"/>
                <a:sym typeface="Gill Sans" charset="0"/>
              </a:rPr>
              <a:t>“</a:t>
            </a:r>
            <a:r>
              <a:rPr lang="en-US" dirty="0">
                <a:solidFill>
                  <a:srgbClr val="0433FF"/>
                </a:solidFill>
                <a:latin typeface="Gill Sans" charset="0"/>
                <a:cs typeface="Gill Sans" charset="0"/>
                <a:sym typeface="Gill Sans" charset="0"/>
              </a:rPr>
              <a:t>A</a:t>
            </a:r>
            <a:r>
              <a:rPr lang="ja-JP" altLang="en-US" dirty="0">
                <a:solidFill>
                  <a:srgbClr val="0433FF"/>
                </a:solidFill>
                <a:latin typeface="Gill Sans" charset="0"/>
                <a:cs typeface="Gill Sans" charset="0"/>
                <a:sym typeface="Gill Sans" charset="0"/>
              </a:rPr>
              <a:t>”</a:t>
            </a:r>
            <a:r>
              <a:rPr lang="en-US" dirty="0">
                <a:solidFill>
                  <a:srgbClr val="0433FF"/>
                </a:solidFill>
                <a:latin typeface="Gill Sans" charset="0"/>
                <a:cs typeface="Gill Sans" charset="0"/>
                <a:sym typeface="Gill Sans" charset="0"/>
              </a:rPr>
              <a:t> bases to 3</a:t>
            </a:r>
            <a:r>
              <a:rPr lang="ja-JP" altLang="en-US" dirty="0">
                <a:solidFill>
                  <a:srgbClr val="0433FF"/>
                </a:solidFill>
                <a:latin typeface="Gill Sans" charset="0"/>
                <a:cs typeface="Gill Sans" charset="0"/>
                <a:sym typeface="Gill Sans" charset="0"/>
              </a:rPr>
              <a:t>’</a:t>
            </a:r>
            <a:r>
              <a:rPr lang="en-US" dirty="0">
                <a:solidFill>
                  <a:srgbClr val="0433FF"/>
                </a:solidFill>
                <a:latin typeface="Gill Sans" charset="0"/>
                <a:cs typeface="Gill Sans" charset="0"/>
                <a:sym typeface="Gill Sans" charset="0"/>
              </a:rPr>
              <a:t> ends</a:t>
            </a:r>
            <a:endParaRPr lang="en-US" dirty="0"/>
          </a:p>
        </p:txBody>
      </p:sp>
      <p:sp>
        <p:nvSpPr>
          <p:cNvPr id="3120" name="Line 48"/>
          <p:cNvSpPr>
            <a:spLocks noChangeShapeType="1"/>
          </p:cNvSpPr>
          <p:nvPr/>
        </p:nvSpPr>
        <p:spPr bwMode="auto">
          <a:xfrm>
            <a:off x="2727260" y="3540216"/>
            <a:ext cx="1117" cy="404475"/>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3121" name="AutoShape 49"/>
          <p:cNvSpPr>
            <a:spLocks/>
          </p:cNvSpPr>
          <p:nvPr/>
        </p:nvSpPr>
        <p:spPr bwMode="auto">
          <a:xfrm>
            <a:off x="2848161" y="4104453"/>
            <a:ext cx="1428750" cy="517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a:solidFill>
                  <a:srgbClr val="0433FF"/>
                </a:solidFill>
                <a:latin typeface="Gill Sans" charset="0"/>
                <a:cs typeface="Gill Sans" charset="0"/>
                <a:sym typeface="Gill Sans" charset="0"/>
              </a:rPr>
              <a:t>ligate adapters</a:t>
            </a:r>
            <a:endParaRPr lang="en-US" dirty="0"/>
          </a:p>
        </p:txBody>
      </p:sp>
      <p:sp>
        <p:nvSpPr>
          <p:cNvPr id="3122" name="AutoShape 50"/>
          <p:cNvSpPr>
            <a:spLocks/>
          </p:cNvSpPr>
          <p:nvPr/>
        </p:nvSpPr>
        <p:spPr bwMode="auto">
          <a:xfrm>
            <a:off x="393132" y="3303575"/>
            <a:ext cx="1387435" cy="8458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80000"/>
              </a:lnSpc>
              <a:buClr>
                <a:srgbClr val="0433FF"/>
              </a:buClr>
            </a:pPr>
            <a:r>
              <a:rPr lang="en-US" sz="1700" dirty="0">
                <a:solidFill>
                  <a:srgbClr val="0433FF"/>
                </a:solidFill>
                <a:latin typeface="Gill Sans" charset="0"/>
                <a:cs typeface="Gill Sans" charset="0"/>
                <a:sym typeface="Gill Sans" charset="0"/>
              </a:rPr>
              <a:t>extract RNA, purify </a:t>
            </a:r>
            <a:r>
              <a:rPr lang="en-US" sz="1700" dirty="0" err="1">
                <a:solidFill>
                  <a:srgbClr val="0433FF"/>
                </a:solidFill>
                <a:latin typeface="Gill Sans" charset="0"/>
                <a:cs typeface="Gill Sans" charset="0"/>
                <a:sym typeface="Gill Sans" charset="0"/>
              </a:rPr>
              <a:t>polyA</a:t>
            </a:r>
            <a:r>
              <a:rPr lang="en-US" sz="1700" dirty="0">
                <a:solidFill>
                  <a:srgbClr val="0433FF"/>
                </a:solidFill>
                <a:latin typeface="Gill Sans" charset="0"/>
                <a:cs typeface="Gill Sans" charset="0"/>
                <a:sym typeface="Gill Sans" charset="0"/>
              </a:rPr>
              <a:t>+</a:t>
            </a:r>
            <a:endParaRPr lang="en-US" dirty="0"/>
          </a:p>
        </p:txBody>
      </p:sp>
      <p:sp>
        <p:nvSpPr>
          <p:cNvPr id="3123" name="Line 51"/>
          <p:cNvSpPr>
            <a:spLocks noChangeShapeType="1"/>
          </p:cNvSpPr>
          <p:nvPr/>
        </p:nvSpPr>
        <p:spPr bwMode="auto">
          <a:xfrm flipV="1">
            <a:off x="1754666" y="4382092"/>
            <a:ext cx="1117" cy="303609"/>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grpSp>
        <p:nvGrpSpPr>
          <p:cNvPr id="3124" name="Group 52"/>
          <p:cNvGrpSpPr>
            <a:grpSpLocks/>
          </p:cNvGrpSpPr>
          <p:nvPr/>
        </p:nvGrpSpPr>
        <p:grpSpPr bwMode="auto">
          <a:xfrm>
            <a:off x="1484579" y="4480318"/>
            <a:ext cx="568151" cy="750094"/>
            <a:chOff x="0" y="0"/>
            <a:chExt cx="807418" cy="1066800"/>
          </a:xfrm>
        </p:grpSpPr>
        <p:sp>
          <p:nvSpPr>
            <p:cNvPr id="3125" name="AutoShape 53"/>
            <p:cNvSpPr>
              <a:spLocks/>
            </p:cNvSpPr>
            <p:nvPr/>
          </p:nvSpPr>
          <p:spPr bwMode="auto">
            <a:xfrm>
              <a:off x="181768" y="0"/>
              <a:ext cx="185119"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26" name="AutoShape 54"/>
            <p:cNvSpPr>
              <a:spLocks/>
            </p:cNvSpPr>
            <p:nvPr/>
          </p:nvSpPr>
          <p:spPr bwMode="auto">
            <a:xfrm>
              <a:off x="304800" y="1270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dirty="0">
                  <a:latin typeface="Gill Sans" charset="0"/>
                  <a:cs typeface="Gill Sans" charset="0"/>
                  <a:sym typeface="Gill Sans" charset="0"/>
                </a:rPr>
                <a:t>-</a:t>
              </a:r>
              <a:endParaRPr lang="en-US" dirty="0"/>
            </a:p>
          </p:txBody>
        </p:sp>
        <p:sp>
          <p:nvSpPr>
            <p:cNvPr id="3127" name="AutoShape 55"/>
            <p:cNvSpPr>
              <a:spLocks/>
            </p:cNvSpPr>
            <p:nvPr/>
          </p:nvSpPr>
          <p:spPr bwMode="auto">
            <a:xfrm>
              <a:off x="431800" y="127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28" name="AutoShape 56"/>
            <p:cNvSpPr>
              <a:spLocks/>
            </p:cNvSpPr>
            <p:nvPr/>
          </p:nvSpPr>
          <p:spPr bwMode="auto">
            <a:xfrm>
              <a:off x="558800" y="1397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29" name="AutoShape 57"/>
            <p:cNvSpPr>
              <a:spLocks/>
            </p:cNvSpPr>
            <p:nvPr/>
          </p:nvSpPr>
          <p:spPr bwMode="auto">
            <a:xfrm>
              <a:off x="177800" y="2667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30" name="AutoShape 58"/>
            <p:cNvSpPr>
              <a:spLocks/>
            </p:cNvSpPr>
            <p:nvPr/>
          </p:nvSpPr>
          <p:spPr bwMode="auto">
            <a:xfrm>
              <a:off x="25400" y="1651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31" name="AutoShape 59"/>
            <p:cNvSpPr>
              <a:spLocks/>
            </p:cNvSpPr>
            <p:nvPr/>
          </p:nvSpPr>
          <p:spPr bwMode="auto">
            <a:xfrm>
              <a:off x="406400" y="2794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dirty="0">
                  <a:latin typeface="Gill Sans" charset="0"/>
                  <a:cs typeface="Gill Sans" charset="0"/>
                  <a:sym typeface="Gill Sans" charset="0"/>
                </a:rPr>
                <a:t>-</a:t>
              </a:r>
              <a:endParaRPr lang="en-US" dirty="0"/>
            </a:p>
          </p:txBody>
        </p:sp>
        <p:sp>
          <p:nvSpPr>
            <p:cNvPr id="3132" name="AutoShape 60"/>
            <p:cNvSpPr>
              <a:spLocks/>
            </p:cNvSpPr>
            <p:nvPr/>
          </p:nvSpPr>
          <p:spPr bwMode="auto">
            <a:xfrm>
              <a:off x="26670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33" name="AutoShape 61"/>
            <p:cNvSpPr>
              <a:spLocks/>
            </p:cNvSpPr>
            <p:nvPr/>
          </p:nvSpPr>
          <p:spPr bwMode="auto">
            <a:xfrm>
              <a:off x="508000" y="4445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dirty="0">
                  <a:latin typeface="Gill Sans" charset="0"/>
                  <a:cs typeface="Gill Sans" charset="0"/>
                  <a:sym typeface="Gill Sans" charset="0"/>
                </a:rPr>
                <a:t>-</a:t>
              </a:r>
              <a:endParaRPr lang="en-US" dirty="0"/>
            </a:p>
          </p:txBody>
        </p:sp>
        <p:sp>
          <p:nvSpPr>
            <p:cNvPr id="3134" name="AutoShape 62"/>
            <p:cNvSpPr>
              <a:spLocks/>
            </p:cNvSpPr>
            <p:nvPr/>
          </p:nvSpPr>
          <p:spPr bwMode="auto">
            <a:xfrm>
              <a:off x="0" y="4318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sp>
          <p:nvSpPr>
            <p:cNvPr id="3135" name="AutoShape 63"/>
            <p:cNvSpPr>
              <a:spLocks/>
            </p:cNvSpPr>
            <p:nvPr/>
          </p:nvSpPr>
          <p:spPr bwMode="auto">
            <a:xfrm>
              <a:off x="622300" y="292100"/>
              <a:ext cx="185118"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3000">
                  <a:latin typeface="Gill Sans" charset="0"/>
                  <a:cs typeface="Gill Sans" charset="0"/>
                  <a:sym typeface="Gill Sans" charset="0"/>
                </a:rPr>
                <a:t>-</a:t>
              </a:r>
              <a:endParaRPr lang="en-US"/>
            </a:p>
          </p:txBody>
        </p:sp>
      </p:grpSp>
      <p:sp>
        <p:nvSpPr>
          <p:cNvPr id="3136" name="AutoShape 64"/>
          <p:cNvSpPr>
            <a:spLocks/>
          </p:cNvSpPr>
          <p:nvPr/>
        </p:nvSpPr>
        <p:spPr bwMode="auto">
          <a:xfrm>
            <a:off x="2205633" y="5284145"/>
            <a:ext cx="546295" cy="7322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200"/>
                </a:lnTo>
                <a:lnTo>
                  <a:pt x="21332" y="0"/>
                </a:lnTo>
              </a:path>
            </a:pathLst>
          </a:custGeom>
          <a:noFill/>
          <a:ln w="38100" cap="flat" cmpd="sng">
            <a:solidFill>
              <a:srgbClr val="000000"/>
            </a:solidFill>
            <a:prstDash val="solid"/>
            <a:miter lim="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27905" defTabSz="642915"/>
            <a:endParaRPr lang="en-US" sz="800">
              <a:latin typeface="Gill Sans" charset="0"/>
              <a:cs typeface="Gill Sans" charset="0"/>
              <a:sym typeface="Gill Sans" charset="0"/>
            </a:endParaRPr>
          </a:p>
        </p:txBody>
      </p:sp>
      <p:sp>
        <p:nvSpPr>
          <p:cNvPr id="3137" name="Line 65"/>
          <p:cNvSpPr>
            <a:spLocks noChangeShapeType="1"/>
          </p:cNvSpPr>
          <p:nvPr/>
        </p:nvSpPr>
        <p:spPr bwMode="auto">
          <a:xfrm>
            <a:off x="2732170" y="4042763"/>
            <a:ext cx="8930" cy="553641"/>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3140" name="AutoShape 68"/>
          <p:cNvSpPr>
            <a:spLocks/>
          </p:cNvSpPr>
          <p:nvPr/>
        </p:nvSpPr>
        <p:spPr bwMode="auto">
          <a:xfrm>
            <a:off x="2857499" y="3657667"/>
            <a:ext cx="1009055" cy="2929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smtClean="0">
                <a:solidFill>
                  <a:srgbClr val="0433FF"/>
                </a:solidFill>
                <a:latin typeface="Gill Sans" charset="0"/>
                <a:cs typeface="Gill Sans" charset="0"/>
                <a:sym typeface="Gill Sans" charset="0"/>
              </a:rPr>
              <a:t>amplify</a:t>
            </a:r>
            <a:endParaRPr lang="en-US" dirty="0"/>
          </a:p>
        </p:txBody>
      </p:sp>
      <p:sp>
        <p:nvSpPr>
          <p:cNvPr id="3148" name="AutoShape 76"/>
          <p:cNvSpPr>
            <a:spLocks/>
          </p:cNvSpPr>
          <p:nvPr/>
        </p:nvSpPr>
        <p:spPr bwMode="auto">
          <a:xfrm>
            <a:off x="3024355" y="2436173"/>
            <a:ext cx="1345716" cy="1071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2200" dirty="0">
                <a:latin typeface="Gill Sans" charset="0"/>
                <a:cs typeface="Gill Sans" charset="0"/>
                <a:sym typeface="Gill Sans" charset="0"/>
              </a:rPr>
              <a:t>library</a:t>
            </a:r>
          </a:p>
          <a:p>
            <a:pPr defTabSz="642915">
              <a:buClr>
                <a:srgbClr val="000000"/>
              </a:buClr>
            </a:pPr>
            <a:r>
              <a:rPr lang="en-US" sz="1700" dirty="0" smtClean="0">
                <a:latin typeface="Gill Sans" charset="0"/>
                <a:cs typeface="Gill Sans" charset="0"/>
                <a:sym typeface="Gill Sans" charset="0"/>
              </a:rPr>
              <a:t>reflects RNA </a:t>
            </a:r>
            <a:r>
              <a:rPr lang="en-US" sz="1700" dirty="0">
                <a:latin typeface="Gill Sans" charset="0"/>
                <a:cs typeface="Gill Sans" charset="0"/>
                <a:sym typeface="Gill Sans" charset="0"/>
              </a:rPr>
              <a:t>from original sample</a:t>
            </a:r>
            <a:endParaRPr lang="en-US" dirty="0"/>
          </a:p>
        </p:txBody>
      </p:sp>
      <p:sp>
        <p:nvSpPr>
          <p:cNvPr id="3149" name="AutoShape 77"/>
          <p:cNvSpPr>
            <a:spLocks/>
          </p:cNvSpPr>
          <p:nvPr/>
        </p:nvSpPr>
        <p:spPr bwMode="auto">
          <a:xfrm>
            <a:off x="7137197" y="1299469"/>
            <a:ext cx="1602943" cy="1015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1700" dirty="0" smtClean="0">
                <a:latin typeface="Gill Sans" charset="0"/>
                <a:cs typeface="Gill Sans" charset="0"/>
                <a:sym typeface="Gill Sans" charset="0"/>
              </a:rPr>
              <a:t>Data, fastq sequence</a:t>
            </a:r>
            <a:r>
              <a:rPr lang="en-US" sz="1700" dirty="0">
                <a:latin typeface="Gill Sans" charset="0"/>
                <a:cs typeface="Gill Sans" charset="0"/>
                <a:sym typeface="Gill Sans" charset="0"/>
              </a:rPr>
              <a:t> </a:t>
            </a:r>
            <a:r>
              <a:rPr lang="en-US" sz="1700" dirty="0" smtClean="0">
                <a:latin typeface="Gill Sans" charset="0"/>
                <a:cs typeface="Gill Sans" charset="0"/>
                <a:sym typeface="Gill Sans" charset="0"/>
              </a:rPr>
              <a:t>files</a:t>
            </a:r>
          </a:p>
          <a:p>
            <a:pPr defTabSz="642915">
              <a:buClr>
                <a:srgbClr val="000000"/>
              </a:buClr>
            </a:pPr>
            <a:r>
              <a:rPr lang="en-US" sz="1700" dirty="0" smtClean="0">
                <a:latin typeface="Gill Sans" charset="0"/>
                <a:cs typeface="Gill Sans" charset="0"/>
                <a:sym typeface="Gill Sans" charset="0"/>
              </a:rPr>
              <a:t>Millions of reads</a:t>
            </a:r>
          </a:p>
          <a:p>
            <a:pPr defTabSz="642915">
              <a:buClr>
                <a:srgbClr val="000000"/>
              </a:buClr>
            </a:pPr>
            <a:r>
              <a:rPr lang="en-US" sz="1700" dirty="0" smtClean="0">
                <a:latin typeface="Gill Sans" charset="0"/>
                <a:cs typeface="Gill Sans" charset="0"/>
                <a:sym typeface="Gill Sans" charset="0"/>
              </a:rPr>
              <a:t>per library</a:t>
            </a:r>
            <a:endParaRPr lang="en-US" dirty="0"/>
          </a:p>
        </p:txBody>
      </p:sp>
      <p:sp>
        <p:nvSpPr>
          <p:cNvPr id="3154" name="AutoShape 82"/>
          <p:cNvSpPr>
            <a:spLocks/>
          </p:cNvSpPr>
          <p:nvPr/>
        </p:nvSpPr>
        <p:spPr bwMode="auto">
          <a:xfrm>
            <a:off x="6583976" y="4419612"/>
            <a:ext cx="1259086" cy="1027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smtClean="0">
                <a:solidFill>
                  <a:srgbClr val="0433FF"/>
                </a:solidFill>
                <a:latin typeface="Gill Sans" charset="0"/>
                <a:cs typeface="Gill Sans" charset="0"/>
                <a:sym typeface="Gill Sans" charset="0"/>
              </a:rPr>
              <a:t>identify</a:t>
            </a:r>
            <a:endParaRPr lang="en-US" sz="2000" dirty="0">
              <a:solidFill>
                <a:srgbClr val="0433FF"/>
              </a:solidFill>
              <a:latin typeface="Gill Sans" charset="0"/>
              <a:cs typeface="Gill Sans" charset="0"/>
              <a:sym typeface="Gill Sans" charset="0"/>
            </a:endParaRPr>
          </a:p>
          <a:p>
            <a:pPr defTabSz="642915">
              <a:lnSpc>
                <a:spcPct val="70000"/>
              </a:lnSpc>
              <a:buClr>
                <a:srgbClr val="0433FF"/>
              </a:buClr>
            </a:pPr>
            <a:r>
              <a:rPr lang="en-US" sz="2000" dirty="0" smtClean="0">
                <a:solidFill>
                  <a:srgbClr val="0433FF"/>
                </a:solidFill>
                <a:latin typeface="Gill Sans" charset="0"/>
                <a:cs typeface="Gill Sans" charset="0"/>
                <a:sym typeface="Gill Sans" charset="0"/>
              </a:rPr>
              <a:t>differential expression</a:t>
            </a:r>
            <a:endParaRPr lang="en-US" dirty="0"/>
          </a:p>
        </p:txBody>
      </p:sp>
      <p:pic>
        <p:nvPicPr>
          <p:cNvPr id="3156" name="Picture 84" descr="imag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76558" y="2440039"/>
            <a:ext cx="529084" cy="1009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3" name="AutoShape 75"/>
          <p:cNvSpPr>
            <a:spLocks/>
          </p:cNvSpPr>
          <p:nvPr/>
        </p:nvSpPr>
        <p:spPr bwMode="auto">
          <a:xfrm>
            <a:off x="4561086" y="2009173"/>
            <a:ext cx="858148" cy="517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smtClean="0">
                <a:solidFill>
                  <a:srgbClr val="0433FF"/>
                </a:solidFill>
                <a:latin typeface="Gill Sans" charset="0"/>
                <a:cs typeface="Gill Sans" charset="0"/>
                <a:sym typeface="Gill Sans" charset="0"/>
              </a:rPr>
              <a:t>prepare </a:t>
            </a:r>
            <a:r>
              <a:rPr lang="en-US" sz="2000" dirty="0" err="1" smtClean="0">
                <a:solidFill>
                  <a:srgbClr val="0433FF"/>
                </a:solidFill>
                <a:latin typeface="Gill Sans" charset="0"/>
                <a:cs typeface="Gill Sans" charset="0"/>
                <a:sym typeface="Gill Sans" charset="0"/>
              </a:rPr>
              <a:t>flowcell</a:t>
            </a:r>
            <a:endParaRPr lang="en-US" dirty="0"/>
          </a:p>
        </p:txBody>
      </p:sp>
      <p:sp>
        <p:nvSpPr>
          <p:cNvPr id="95" name="AutoShape 9"/>
          <p:cNvSpPr>
            <a:spLocks/>
          </p:cNvSpPr>
          <p:nvPr/>
        </p:nvSpPr>
        <p:spPr bwMode="auto">
          <a:xfrm>
            <a:off x="1834640" y="740593"/>
            <a:ext cx="2367352" cy="114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1700" dirty="0" smtClean="0">
                <a:solidFill>
                  <a:srgbClr val="0433FF"/>
                </a:solidFill>
                <a:latin typeface="Gill Sans" charset="0"/>
                <a:cs typeface="Gill Sans" charset="0"/>
                <a:sym typeface="Gill Sans" charset="0"/>
              </a:rPr>
              <a:t>Plan experiment</a:t>
            </a:r>
          </a:p>
          <a:p>
            <a:pPr marL="285750" indent="-177800" defTabSz="642915">
              <a:buClr>
                <a:srgbClr val="0433FF"/>
              </a:buClr>
              <a:buFont typeface="Arial"/>
              <a:buChar char="•"/>
            </a:pPr>
            <a:r>
              <a:rPr lang="en-US" sz="1700" dirty="0">
                <a:solidFill>
                  <a:srgbClr val="0433FF"/>
                </a:solidFill>
                <a:latin typeface="Gill Sans" charset="0"/>
                <a:cs typeface="Gill Sans" charset="0"/>
                <a:sym typeface="Gill Sans" charset="0"/>
              </a:rPr>
              <a:t>B</a:t>
            </a:r>
            <a:r>
              <a:rPr lang="en-US" sz="1700" dirty="0" smtClean="0">
                <a:solidFill>
                  <a:srgbClr val="0433FF"/>
                </a:solidFill>
                <a:latin typeface="Gill Sans" charset="0"/>
                <a:cs typeface="Gill Sans" charset="0"/>
                <a:sym typeface="Gill Sans" charset="0"/>
              </a:rPr>
              <a:t>iological replication</a:t>
            </a:r>
          </a:p>
          <a:p>
            <a:pPr marL="285750" indent="-177800" defTabSz="642915">
              <a:buClr>
                <a:srgbClr val="0433FF"/>
              </a:buClr>
              <a:buFont typeface="Arial"/>
              <a:buChar char="•"/>
            </a:pPr>
            <a:r>
              <a:rPr lang="en-US" sz="1700" dirty="0" smtClean="0">
                <a:solidFill>
                  <a:srgbClr val="0433FF"/>
                </a:solidFill>
                <a:latin typeface="Gill Sans" charset="0"/>
                <a:cs typeface="Gill Sans" charset="0"/>
                <a:sym typeface="Gill Sans" charset="0"/>
              </a:rPr>
              <a:t>Sequencing strategy</a:t>
            </a:r>
          </a:p>
          <a:p>
            <a:pPr marL="285750" indent="-177800" defTabSz="642915">
              <a:buClr>
                <a:srgbClr val="0433FF"/>
              </a:buClr>
              <a:buFont typeface="Arial"/>
              <a:buChar char="•"/>
            </a:pPr>
            <a:r>
              <a:rPr lang="en-US" sz="1700" dirty="0" smtClean="0">
                <a:solidFill>
                  <a:srgbClr val="0433FF"/>
                </a:solidFill>
                <a:latin typeface="Gill Sans" charset="0"/>
                <a:cs typeface="Gill Sans" charset="0"/>
                <a:sym typeface="Gill Sans" charset="0"/>
              </a:rPr>
              <a:t>Data analysis strategy</a:t>
            </a:r>
            <a:endParaRPr lang="en-US" dirty="0"/>
          </a:p>
        </p:txBody>
      </p:sp>
      <p:sp>
        <p:nvSpPr>
          <p:cNvPr id="97" name="Line 73"/>
          <p:cNvSpPr>
            <a:spLocks noChangeShapeType="1"/>
          </p:cNvSpPr>
          <p:nvPr/>
        </p:nvSpPr>
        <p:spPr bwMode="auto">
          <a:xfrm flipH="1">
            <a:off x="6124649" y="1678311"/>
            <a:ext cx="678108" cy="0"/>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98" name="AutoShape 75"/>
          <p:cNvSpPr>
            <a:spLocks/>
          </p:cNvSpPr>
          <p:nvPr/>
        </p:nvSpPr>
        <p:spPr bwMode="auto">
          <a:xfrm>
            <a:off x="6129839" y="833423"/>
            <a:ext cx="1142925" cy="830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smtClean="0">
                <a:solidFill>
                  <a:srgbClr val="0433FF"/>
                </a:solidFill>
                <a:latin typeface="Gill Sans" charset="0"/>
                <a:cs typeface="Gill Sans" charset="0"/>
                <a:sym typeface="Gill Sans" charset="0"/>
              </a:rPr>
              <a:t>sequence by synthesis</a:t>
            </a:r>
            <a:endParaRPr lang="en-US" dirty="0"/>
          </a:p>
        </p:txBody>
      </p:sp>
      <p:sp>
        <p:nvSpPr>
          <p:cNvPr id="101" name="AutoShape 9"/>
          <p:cNvSpPr>
            <a:spLocks/>
          </p:cNvSpPr>
          <p:nvPr/>
        </p:nvSpPr>
        <p:spPr bwMode="auto">
          <a:xfrm>
            <a:off x="257028" y="2314977"/>
            <a:ext cx="1490638" cy="287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433FF"/>
              </a:buClr>
            </a:pPr>
            <a:r>
              <a:rPr lang="en-US" sz="1700" dirty="0" smtClean="0">
                <a:solidFill>
                  <a:srgbClr val="0433FF"/>
                </a:solidFill>
                <a:latin typeface="Gill Sans" charset="0"/>
                <a:cs typeface="Gill Sans" charset="0"/>
                <a:sym typeface="Gill Sans" charset="0"/>
              </a:rPr>
              <a:t>collect samples</a:t>
            </a:r>
            <a:endParaRPr lang="en-US" dirty="0"/>
          </a:p>
        </p:txBody>
      </p:sp>
      <p:sp>
        <p:nvSpPr>
          <p:cNvPr id="3" name="Rectangle 2"/>
          <p:cNvSpPr/>
          <p:nvPr/>
        </p:nvSpPr>
        <p:spPr>
          <a:xfrm>
            <a:off x="140065" y="2287953"/>
            <a:ext cx="4230005" cy="450871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AutoShape 77"/>
          <p:cNvSpPr>
            <a:spLocks/>
          </p:cNvSpPr>
          <p:nvPr/>
        </p:nvSpPr>
        <p:spPr bwMode="auto">
          <a:xfrm>
            <a:off x="1117120" y="6470783"/>
            <a:ext cx="2782651"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1700" b="1" dirty="0" smtClean="0">
                <a:solidFill>
                  <a:srgbClr val="660066"/>
                </a:solidFill>
                <a:latin typeface="Gill Sans" charset="0"/>
                <a:cs typeface="Gill Sans" charset="0"/>
                <a:sym typeface="Gill Sans" charset="0"/>
              </a:rPr>
              <a:t>2. Make Libraries</a:t>
            </a:r>
            <a:endParaRPr lang="en-US" b="1" dirty="0">
              <a:solidFill>
                <a:srgbClr val="660066"/>
              </a:solidFill>
            </a:endParaRPr>
          </a:p>
        </p:txBody>
      </p:sp>
      <p:pic>
        <p:nvPicPr>
          <p:cNvPr id="4" name="Picture 3"/>
          <p:cNvPicPr>
            <a:picLocks noChangeAspect="1"/>
          </p:cNvPicPr>
          <p:nvPr/>
        </p:nvPicPr>
        <p:blipFill>
          <a:blip r:embed="rId5"/>
          <a:stretch>
            <a:fillRect/>
          </a:stretch>
        </p:blipFill>
        <p:spPr>
          <a:xfrm>
            <a:off x="367688" y="696720"/>
            <a:ext cx="1414939" cy="1320610"/>
          </a:xfrm>
          <a:prstGeom prst="rect">
            <a:avLst/>
          </a:prstGeom>
        </p:spPr>
      </p:pic>
      <p:pic>
        <p:nvPicPr>
          <p:cNvPr id="8" name="Picture 7"/>
          <p:cNvPicPr>
            <a:picLocks noChangeAspect="1"/>
          </p:cNvPicPr>
          <p:nvPr/>
        </p:nvPicPr>
        <p:blipFill>
          <a:blip r:embed="rId6"/>
          <a:stretch>
            <a:fillRect/>
          </a:stretch>
        </p:blipFill>
        <p:spPr>
          <a:xfrm>
            <a:off x="6129839" y="1738917"/>
            <a:ext cx="654049" cy="556826"/>
          </a:xfrm>
          <a:prstGeom prst="rect">
            <a:avLst/>
          </a:prstGeom>
        </p:spPr>
      </p:pic>
      <p:sp>
        <p:nvSpPr>
          <p:cNvPr id="112" name="Rectangle 111"/>
          <p:cNvSpPr/>
          <p:nvPr/>
        </p:nvSpPr>
        <p:spPr>
          <a:xfrm>
            <a:off x="4370070" y="683976"/>
            <a:ext cx="4435435" cy="199090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Line 74"/>
          <p:cNvSpPr>
            <a:spLocks noChangeShapeType="1"/>
          </p:cNvSpPr>
          <p:nvPr/>
        </p:nvSpPr>
        <p:spPr bwMode="auto">
          <a:xfrm flipV="1">
            <a:off x="7153953" y="3928614"/>
            <a:ext cx="0" cy="4822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114" name="AutoShape 45"/>
          <p:cNvSpPr>
            <a:spLocks/>
          </p:cNvSpPr>
          <p:nvPr/>
        </p:nvSpPr>
        <p:spPr bwMode="auto">
          <a:xfrm>
            <a:off x="5174571" y="2849788"/>
            <a:ext cx="1729661" cy="3503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80000"/>
              </a:lnSpc>
              <a:buClr>
                <a:srgbClr val="0433FF"/>
              </a:buClr>
            </a:pPr>
            <a:r>
              <a:rPr lang="en-US" dirty="0" smtClean="0">
                <a:solidFill>
                  <a:srgbClr val="0433FF"/>
                </a:solidFill>
                <a:latin typeface="Gill Sans" charset="0"/>
                <a:cs typeface="Gill Sans" charset="0"/>
                <a:sym typeface="Gill Sans" charset="0"/>
              </a:rPr>
              <a:t>quality assessment</a:t>
            </a:r>
            <a:endParaRPr lang="en-US" dirty="0">
              <a:solidFill>
                <a:srgbClr val="0433FF"/>
              </a:solidFill>
              <a:latin typeface="Gill Sans" charset="0"/>
              <a:cs typeface="Gill Sans" charset="0"/>
              <a:sym typeface="Gill Sans" charset="0"/>
            </a:endParaRPr>
          </a:p>
        </p:txBody>
      </p:sp>
      <p:sp>
        <p:nvSpPr>
          <p:cNvPr id="115" name="AutoShape 77"/>
          <p:cNvSpPr>
            <a:spLocks/>
          </p:cNvSpPr>
          <p:nvPr/>
        </p:nvSpPr>
        <p:spPr bwMode="auto">
          <a:xfrm>
            <a:off x="5965958" y="2368816"/>
            <a:ext cx="2391334" cy="260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1700" b="1" dirty="0" smtClean="0">
                <a:solidFill>
                  <a:srgbClr val="660066"/>
                </a:solidFill>
                <a:latin typeface="Gill Sans" charset="0"/>
                <a:cs typeface="Gill Sans" charset="0"/>
                <a:sym typeface="Gill Sans" charset="0"/>
              </a:rPr>
              <a:t>3. Sequence Libraries</a:t>
            </a:r>
            <a:endParaRPr lang="en-US" b="1" dirty="0">
              <a:solidFill>
                <a:srgbClr val="660066"/>
              </a:solidFill>
            </a:endParaRPr>
          </a:p>
        </p:txBody>
      </p:sp>
      <p:sp>
        <p:nvSpPr>
          <p:cNvPr id="118" name="Rectangle 117"/>
          <p:cNvSpPr/>
          <p:nvPr/>
        </p:nvSpPr>
        <p:spPr>
          <a:xfrm>
            <a:off x="140066" y="683976"/>
            <a:ext cx="4230005" cy="15780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AutoShape 77"/>
          <p:cNvSpPr>
            <a:spLocks/>
          </p:cNvSpPr>
          <p:nvPr/>
        </p:nvSpPr>
        <p:spPr bwMode="auto">
          <a:xfrm>
            <a:off x="1900809" y="1972746"/>
            <a:ext cx="1750255"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1700" b="1" dirty="0" smtClean="0">
                <a:solidFill>
                  <a:srgbClr val="660066"/>
                </a:solidFill>
                <a:latin typeface="Gill Sans" charset="0"/>
                <a:cs typeface="Gill Sans" charset="0"/>
                <a:sym typeface="Gill Sans" charset="0"/>
              </a:rPr>
              <a:t>1. Design</a:t>
            </a:r>
            <a:endParaRPr lang="en-US" b="1" dirty="0">
              <a:solidFill>
                <a:srgbClr val="660066"/>
              </a:solidFill>
            </a:endParaRPr>
          </a:p>
        </p:txBody>
      </p:sp>
      <p:sp>
        <p:nvSpPr>
          <p:cNvPr id="120" name="Line 44"/>
          <p:cNvSpPr>
            <a:spLocks noChangeShapeType="1"/>
          </p:cNvSpPr>
          <p:nvPr/>
        </p:nvSpPr>
        <p:spPr bwMode="auto">
          <a:xfrm flipH="1" flipV="1">
            <a:off x="1811665" y="2271624"/>
            <a:ext cx="0" cy="347223"/>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9" name="Rectangle 8"/>
          <p:cNvSpPr/>
          <p:nvPr/>
        </p:nvSpPr>
        <p:spPr>
          <a:xfrm>
            <a:off x="5329271" y="3411928"/>
            <a:ext cx="1646156" cy="286232"/>
          </a:xfrm>
          <a:prstGeom prst="rect">
            <a:avLst/>
          </a:prstGeom>
        </p:spPr>
        <p:txBody>
          <a:bodyPr wrap="square">
            <a:spAutoFit/>
          </a:bodyPr>
          <a:lstStyle/>
          <a:p>
            <a:pPr defTabSz="642915">
              <a:lnSpc>
                <a:spcPct val="70000"/>
              </a:lnSpc>
              <a:buClr>
                <a:srgbClr val="0433FF"/>
              </a:buClr>
            </a:pPr>
            <a:r>
              <a:rPr lang="en-US" dirty="0" smtClean="0">
                <a:solidFill>
                  <a:srgbClr val="0433FF"/>
                </a:solidFill>
                <a:latin typeface="Gill Sans" charset="0"/>
                <a:cs typeface="Gill Sans" charset="0"/>
                <a:sym typeface="Gill Sans" charset="0"/>
              </a:rPr>
              <a:t>map </a:t>
            </a:r>
            <a:r>
              <a:rPr lang="en-US" dirty="0">
                <a:solidFill>
                  <a:srgbClr val="0433FF"/>
                </a:solidFill>
                <a:latin typeface="Gill Sans" charset="0"/>
                <a:cs typeface="Gill Sans" charset="0"/>
                <a:sym typeface="Gill Sans" charset="0"/>
              </a:rPr>
              <a:t>to genome</a:t>
            </a:r>
          </a:p>
        </p:txBody>
      </p:sp>
      <p:sp>
        <p:nvSpPr>
          <p:cNvPr id="3145" name="Line 73"/>
          <p:cNvSpPr>
            <a:spLocks noChangeShapeType="1"/>
          </p:cNvSpPr>
          <p:nvPr/>
        </p:nvSpPr>
        <p:spPr bwMode="auto">
          <a:xfrm flipH="1">
            <a:off x="4127288" y="1802342"/>
            <a:ext cx="599382" cy="728406"/>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125" name="Rectangle 1"/>
          <p:cNvSpPr>
            <a:spLocks noGrp="1" noChangeArrowheads="1"/>
          </p:cNvSpPr>
          <p:nvPr>
            <p:ph type="title"/>
          </p:nvPr>
        </p:nvSpPr>
        <p:spPr>
          <a:xfrm>
            <a:off x="-409842" y="-129486"/>
            <a:ext cx="9829800" cy="901898"/>
          </a:xfrm>
        </p:spPr>
        <p:txBody>
          <a:bodyPr>
            <a:noAutofit/>
          </a:bodyPr>
          <a:lstStyle/>
          <a:p>
            <a:pPr defTabSz="642915"/>
            <a:r>
              <a:rPr lang="en-US" sz="3200" dirty="0" smtClean="0">
                <a:latin typeface="Gill Sans" charset="0"/>
                <a:cs typeface="Gill Sans" charset="0"/>
                <a:sym typeface="Gill Sans" charset="0"/>
              </a:rPr>
              <a:t>mRNA-Seq = high throughput sequencing of cDNA</a:t>
            </a:r>
            <a:endParaRPr lang="en-US" sz="3200" dirty="0"/>
          </a:p>
        </p:txBody>
      </p:sp>
      <p:sp>
        <p:nvSpPr>
          <p:cNvPr id="123" name="Rectangle 122"/>
          <p:cNvSpPr/>
          <p:nvPr/>
        </p:nvSpPr>
        <p:spPr>
          <a:xfrm>
            <a:off x="6500878" y="4536386"/>
            <a:ext cx="1219373" cy="1787094"/>
          </a:xfrm>
          <a:prstGeom prst="rect">
            <a:avLst/>
          </a:prstGeom>
          <a:noFill/>
          <a:ln w="34925">
            <a:solidFill>
              <a:srgbClr val="FC4F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838874" y="5561939"/>
            <a:ext cx="3470736" cy="761542"/>
          </a:xfrm>
          <a:prstGeom prst="rect">
            <a:avLst/>
          </a:prstGeom>
          <a:solidFill>
            <a:schemeClr val="bg1"/>
          </a:solidFill>
          <a:ln w="34925">
            <a:solidFill>
              <a:srgbClr val="FC4F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525158" y="5510634"/>
            <a:ext cx="1177504" cy="2314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Line 74"/>
          <p:cNvSpPr>
            <a:spLocks noChangeShapeType="1"/>
          </p:cNvSpPr>
          <p:nvPr/>
        </p:nvSpPr>
        <p:spPr bwMode="auto">
          <a:xfrm flipV="1">
            <a:off x="7173065" y="5285049"/>
            <a:ext cx="0" cy="281349"/>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117" name="AutoShape 77"/>
          <p:cNvSpPr>
            <a:spLocks/>
          </p:cNvSpPr>
          <p:nvPr/>
        </p:nvSpPr>
        <p:spPr bwMode="auto">
          <a:xfrm>
            <a:off x="5914485" y="6470783"/>
            <a:ext cx="2003933"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buClr>
                <a:srgbClr val="000000"/>
              </a:buClr>
            </a:pPr>
            <a:r>
              <a:rPr lang="en-US" sz="1700" b="1" dirty="0" smtClean="0">
                <a:solidFill>
                  <a:srgbClr val="660066"/>
                </a:solidFill>
                <a:latin typeface="Gill Sans" charset="0"/>
                <a:cs typeface="Gill Sans" charset="0"/>
                <a:sym typeface="Gill Sans" charset="0"/>
              </a:rPr>
              <a:t>4. Analyze Data</a:t>
            </a:r>
            <a:endParaRPr lang="en-US" b="1" dirty="0">
              <a:solidFill>
                <a:srgbClr val="660066"/>
              </a:solidFill>
            </a:endParaRPr>
          </a:p>
        </p:txBody>
      </p:sp>
      <p:sp>
        <p:nvSpPr>
          <p:cNvPr id="2" name="Slide Number Placeholder 1"/>
          <p:cNvSpPr>
            <a:spLocks noGrp="1"/>
          </p:cNvSpPr>
          <p:nvPr>
            <p:ph type="sldNum" sz="quarter" idx="12"/>
          </p:nvPr>
        </p:nvSpPr>
        <p:spPr/>
        <p:txBody>
          <a:bodyPr/>
          <a:lstStyle/>
          <a:p>
            <a:fld id="{79C132F0-F8FC-0C46-84EA-B5899D580A11}" type="slidenum">
              <a:rPr lang="en-US" smtClean="0"/>
              <a:pPr/>
              <a:t>4</a:t>
            </a:fld>
            <a:endParaRPr lang="en-US"/>
          </a:p>
        </p:txBody>
      </p:sp>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14485" y="5625068"/>
            <a:ext cx="2245373" cy="56783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21" name="AutoShape 81"/>
          <p:cNvSpPr>
            <a:spLocks/>
          </p:cNvSpPr>
          <p:nvPr/>
        </p:nvSpPr>
        <p:spPr bwMode="auto">
          <a:xfrm>
            <a:off x="4949297" y="5531696"/>
            <a:ext cx="1241227" cy="7322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sz="2000" dirty="0" smtClean="0">
                <a:solidFill>
                  <a:srgbClr val="0433FF"/>
                </a:solidFill>
                <a:latin typeface="Gill Sans" charset="0"/>
                <a:cs typeface="Gill Sans" charset="0"/>
                <a:sym typeface="Gill Sans" charset="0"/>
              </a:rPr>
              <a:t>visualize</a:t>
            </a:r>
          </a:p>
          <a:p>
            <a:pPr defTabSz="642915">
              <a:lnSpc>
                <a:spcPct val="70000"/>
              </a:lnSpc>
              <a:buClr>
                <a:srgbClr val="0433FF"/>
              </a:buClr>
            </a:pPr>
            <a:r>
              <a:rPr lang="en-US" sz="2000" dirty="0" smtClean="0">
                <a:solidFill>
                  <a:srgbClr val="0433FF"/>
                </a:solidFill>
                <a:latin typeface="Gill Sans" charset="0"/>
                <a:cs typeface="Gill Sans" charset="0"/>
                <a:sym typeface="Gill Sans" charset="0"/>
              </a:rPr>
              <a:t>counts</a:t>
            </a:r>
            <a:endParaRPr lang="en-US" dirty="0"/>
          </a:p>
        </p:txBody>
      </p:sp>
      <p:sp>
        <p:nvSpPr>
          <p:cNvPr id="127" name="AutoShape 79"/>
          <p:cNvSpPr>
            <a:spLocks/>
          </p:cNvSpPr>
          <p:nvPr/>
        </p:nvSpPr>
        <p:spPr bwMode="auto">
          <a:xfrm>
            <a:off x="4956488" y="3884859"/>
            <a:ext cx="2018939" cy="453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642915">
              <a:lnSpc>
                <a:spcPct val="70000"/>
              </a:lnSpc>
              <a:buClr>
                <a:srgbClr val="0433FF"/>
              </a:buClr>
            </a:pPr>
            <a:r>
              <a:rPr lang="en-US" dirty="0" smtClean="0">
                <a:solidFill>
                  <a:srgbClr val="0433FF"/>
                </a:solidFill>
                <a:latin typeface="Gill Sans" charset="0"/>
                <a:cs typeface="Gill Sans" charset="0"/>
                <a:sym typeface="Gill Sans" charset="0"/>
              </a:rPr>
              <a:t>count reads per gene</a:t>
            </a:r>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3656" y="2727811"/>
            <a:ext cx="677811" cy="569361"/>
          </a:xfrm>
          <a:prstGeom prst="rect">
            <a:avLst/>
          </a:prstGeom>
        </p:spPr>
      </p:pic>
      <p:pic>
        <p:nvPicPr>
          <p:cNvPr id="116" name="Picture 1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5879" y="2722897"/>
            <a:ext cx="680720" cy="571804"/>
          </a:xfrm>
          <a:prstGeom prst="rect">
            <a:avLst/>
          </a:prstGeom>
        </p:spPr>
      </p:pic>
      <p:pic>
        <p:nvPicPr>
          <p:cNvPr id="122" name="Picture 12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5056" y="2717920"/>
            <a:ext cx="685855" cy="576118"/>
          </a:xfrm>
          <a:prstGeom prst="rect">
            <a:avLst/>
          </a:prstGeom>
        </p:spPr>
      </p:pic>
      <p:sp>
        <p:nvSpPr>
          <p:cNvPr id="133" name="Line 74"/>
          <p:cNvSpPr>
            <a:spLocks noChangeShapeType="1"/>
          </p:cNvSpPr>
          <p:nvPr/>
        </p:nvSpPr>
        <p:spPr bwMode="auto">
          <a:xfrm flipV="1">
            <a:off x="7153953" y="3330418"/>
            <a:ext cx="0" cy="4822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
        <p:nvSpPr>
          <p:cNvPr id="134" name="Line 74"/>
          <p:cNvSpPr>
            <a:spLocks noChangeShapeType="1"/>
          </p:cNvSpPr>
          <p:nvPr/>
        </p:nvSpPr>
        <p:spPr bwMode="auto">
          <a:xfrm flipV="1">
            <a:off x="7148975" y="2771347"/>
            <a:ext cx="0" cy="4822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endParaRPr lang="en-US" sz="800">
              <a:latin typeface="Helvetica" charset="0"/>
              <a:cs typeface="Helvetica" charset="0"/>
              <a:sym typeface="Helvetica" charset="0"/>
            </a:endParaRPr>
          </a:p>
        </p:txBody>
      </p:sp>
    </p:spTree>
    <p:extLst>
      <p:ext uri="{BB962C8B-B14F-4D97-AF65-F5344CB8AC3E}">
        <p14:creationId xmlns:p14="http://schemas.microsoft.com/office/powerpoint/2010/main" val="14987013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genes were up- or down-regulated? </a:t>
            </a:r>
            <a:endParaRPr lang="en-US" dirty="0"/>
          </a:p>
        </p:txBody>
      </p:sp>
      <p:sp>
        <p:nvSpPr>
          <p:cNvPr id="5" name="Content Placeholder 4"/>
          <p:cNvSpPr>
            <a:spLocks noGrp="1"/>
          </p:cNvSpPr>
          <p:nvPr>
            <p:ph idx="1"/>
          </p:nvPr>
        </p:nvSpPr>
        <p:spPr>
          <a:xfrm>
            <a:off x="457200" y="1600200"/>
            <a:ext cx="8229600" cy="1617133"/>
          </a:xfrm>
        </p:spPr>
        <p:txBody>
          <a:bodyPr/>
          <a:lstStyle/>
          <a:p>
            <a:r>
              <a:rPr lang="en-US" b="1" dirty="0" smtClean="0">
                <a:solidFill>
                  <a:srgbClr val="FF6600"/>
                </a:solidFill>
              </a:rPr>
              <a:t>Tip</a:t>
            </a:r>
            <a:r>
              <a:rPr lang="en-US" dirty="0" smtClean="0"/>
              <a:t>: When passed a logical vector, </a:t>
            </a:r>
            <a:r>
              <a:rPr lang="en-US" dirty="0" smtClean="0">
                <a:latin typeface="Courier"/>
                <a:cs typeface="Courier"/>
              </a:rPr>
              <a:t>sum</a:t>
            </a:r>
            <a:r>
              <a:rPr lang="en-US" dirty="0" smtClean="0"/>
              <a:t> reports the number of TRUE values</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40</a:t>
            </a:fld>
            <a:endParaRPr lang="en-US"/>
          </a:p>
        </p:txBody>
      </p:sp>
      <p:pic>
        <p:nvPicPr>
          <p:cNvPr id="4" name="Picture 3"/>
          <p:cNvPicPr>
            <a:picLocks noChangeAspect="1"/>
          </p:cNvPicPr>
          <p:nvPr/>
        </p:nvPicPr>
        <p:blipFill>
          <a:blip r:embed="rId2"/>
          <a:stretch>
            <a:fillRect/>
          </a:stretch>
        </p:blipFill>
        <p:spPr>
          <a:xfrm>
            <a:off x="751416" y="3058583"/>
            <a:ext cx="4459452" cy="2582334"/>
          </a:xfrm>
          <a:prstGeom prst="rect">
            <a:avLst/>
          </a:prstGeom>
          <a:ln>
            <a:solidFill>
              <a:srgbClr val="000000"/>
            </a:solidFill>
          </a:ln>
        </p:spPr>
      </p:pic>
      <p:sp>
        <p:nvSpPr>
          <p:cNvPr id="7" name="TextBox 6"/>
          <p:cNvSpPr txBox="1"/>
          <p:nvPr/>
        </p:nvSpPr>
        <p:spPr>
          <a:xfrm>
            <a:off x="5427134" y="2836333"/>
            <a:ext cx="3124200" cy="3333750"/>
          </a:xfrm>
          <a:prstGeom prst="rect">
            <a:avLst/>
          </a:prstGeom>
          <a:noFill/>
        </p:spPr>
        <p:txBody>
          <a:bodyPr wrap="square" rtlCol="0">
            <a:noAutofit/>
          </a:bodyPr>
          <a:lstStyle/>
          <a:p>
            <a:pPr marL="285750" indent="-285750">
              <a:buFont typeface="Arial"/>
              <a:buChar char="•"/>
            </a:pPr>
            <a:r>
              <a:rPr lang="en-US" sz="2400" dirty="0" smtClean="0"/>
              <a:t>Expression of 830 genes </a:t>
            </a:r>
            <a:r>
              <a:rPr lang="en-US" sz="2400" b="1" dirty="0" smtClean="0"/>
              <a:t>increased</a:t>
            </a:r>
            <a:r>
              <a:rPr lang="en-US" sz="2400" dirty="0" smtClean="0"/>
              <a:t> during seed development.</a:t>
            </a:r>
          </a:p>
          <a:p>
            <a:pPr marL="285750" indent="-285750">
              <a:buFont typeface="Arial"/>
              <a:buChar char="•"/>
            </a:pPr>
            <a:r>
              <a:rPr lang="en-US" sz="2400" dirty="0" smtClean="0"/>
              <a:t>Expression of 5,033 genes </a:t>
            </a:r>
            <a:r>
              <a:rPr lang="en-US" sz="2400" b="1" dirty="0" smtClean="0"/>
              <a:t>decreased</a:t>
            </a:r>
            <a:r>
              <a:rPr lang="en-US" sz="2400" dirty="0" smtClean="0"/>
              <a:t> during seed development.</a:t>
            </a:r>
            <a:endParaRPr lang="en-US" sz="2400" dirty="0"/>
          </a:p>
        </p:txBody>
      </p:sp>
    </p:spTree>
    <p:extLst>
      <p:ext uri="{BB962C8B-B14F-4D97-AF65-F5344CB8AC3E}">
        <p14:creationId xmlns:p14="http://schemas.microsoft.com/office/powerpoint/2010/main" val="6443836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211310"/>
            <a:ext cx="9144000" cy="5145040"/>
          </a:xfrm>
          <a:prstGeom prst="rect">
            <a:avLst/>
          </a:prstGeom>
          <a:ln>
            <a:solidFill>
              <a:srgbClr val="000000"/>
            </a:solidFill>
          </a:ln>
        </p:spPr>
      </p:pic>
      <p:sp>
        <p:nvSpPr>
          <p:cNvPr id="2" name="Title 1"/>
          <p:cNvSpPr>
            <a:spLocks noGrp="1"/>
          </p:cNvSpPr>
          <p:nvPr>
            <p:ph type="title"/>
          </p:nvPr>
        </p:nvSpPr>
        <p:spPr>
          <a:xfrm>
            <a:off x="457200" y="274638"/>
            <a:ext cx="8229600" cy="1016529"/>
          </a:xfrm>
        </p:spPr>
        <p:txBody>
          <a:bodyPr>
            <a:noAutofit/>
          </a:bodyPr>
          <a:lstStyle/>
          <a:p>
            <a:r>
              <a:rPr lang="en-US" sz="3600" dirty="0" smtClean="0"/>
              <a:t>Explore </a:t>
            </a:r>
            <a:r>
              <a:rPr lang="en-US" sz="3600" dirty="0" smtClean="0">
                <a:latin typeface="Courier"/>
                <a:cs typeface="Courier"/>
              </a:rPr>
              <a:t>results</a:t>
            </a:r>
            <a:r>
              <a:rPr lang="en-US" sz="3600" dirty="0" smtClean="0"/>
              <a:t> - view in RStudio </a:t>
            </a:r>
            <a:endParaRPr lang="en-US" sz="3600"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41</a:t>
            </a:fld>
            <a:endParaRPr lang="en-US"/>
          </a:p>
        </p:txBody>
      </p:sp>
    </p:spTree>
    <p:extLst>
      <p:ext uri="{BB962C8B-B14F-4D97-AF65-F5344CB8AC3E}">
        <p14:creationId xmlns:p14="http://schemas.microsoft.com/office/powerpoint/2010/main" val="234283032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Explore </a:t>
            </a:r>
            <a:r>
              <a:rPr lang="en-US" sz="3600" dirty="0" smtClean="0">
                <a:latin typeface="Courier"/>
                <a:cs typeface="Courier"/>
              </a:rPr>
              <a:t>results</a:t>
            </a:r>
            <a:r>
              <a:rPr lang="en-US" sz="3600" dirty="0" smtClean="0"/>
              <a:t> - search "drought"  </a:t>
            </a:r>
            <a:endParaRPr lang="en-US" sz="3600" dirty="0"/>
          </a:p>
        </p:txBody>
      </p:sp>
      <p:sp>
        <p:nvSpPr>
          <p:cNvPr id="6" name="Content Placeholder 5"/>
          <p:cNvSpPr>
            <a:spLocks noGrp="1"/>
          </p:cNvSpPr>
          <p:nvPr>
            <p:ph idx="1"/>
          </p:nvPr>
        </p:nvSpPr>
        <p:spPr>
          <a:xfrm>
            <a:off x="457200" y="3992033"/>
            <a:ext cx="8229600" cy="2442633"/>
          </a:xfrm>
        </p:spPr>
        <p:txBody>
          <a:bodyPr>
            <a:normAutofit lnSpcReduction="10000"/>
          </a:bodyPr>
          <a:lstStyle/>
          <a:p>
            <a:r>
              <a:rPr lang="en-US" dirty="0" smtClean="0"/>
              <a:t>Let's focus on the first result:</a:t>
            </a:r>
          </a:p>
          <a:p>
            <a:pPr lvl="1"/>
            <a:r>
              <a:rPr lang="en-US" dirty="0" smtClean="0"/>
              <a:t>gene name: Csa12g053650</a:t>
            </a:r>
          </a:p>
          <a:p>
            <a:pPr lvl="1"/>
            <a:r>
              <a:rPr lang="en-US" dirty="0" smtClean="0"/>
              <a:t>gene description: "drought-induced 21"</a:t>
            </a:r>
          </a:p>
          <a:p>
            <a:pPr lvl="1"/>
            <a:r>
              <a:rPr lang="en-US" dirty="0" smtClean="0"/>
              <a:t>Arabidopsis homolog is AT4G15910 (</a:t>
            </a:r>
            <a:r>
              <a:rPr lang="en-US" dirty="0" err="1" smtClean="0"/>
              <a:t>google</a:t>
            </a:r>
            <a:r>
              <a:rPr lang="en-US" dirty="0" smtClean="0"/>
              <a:t> for more info)</a:t>
            </a:r>
            <a:endParaRPr lang="en-US" dirty="0"/>
          </a:p>
        </p:txBody>
      </p:sp>
      <p:sp>
        <p:nvSpPr>
          <p:cNvPr id="3" name="Slide Number Placeholder 2"/>
          <p:cNvSpPr>
            <a:spLocks noGrp="1"/>
          </p:cNvSpPr>
          <p:nvPr>
            <p:ph type="sldNum" sz="quarter" idx="12"/>
          </p:nvPr>
        </p:nvSpPr>
        <p:spPr/>
        <p:txBody>
          <a:bodyPr/>
          <a:lstStyle/>
          <a:p>
            <a:fld id="{79C132F0-F8FC-0C46-84EA-B5899D580A11}" type="slidenum">
              <a:rPr lang="en-US" smtClean="0"/>
              <a:pPr/>
              <a:t>42</a:t>
            </a:fld>
            <a:endParaRPr lang="en-US"/>
          </a:p>
        </p:txBody>
      </p:sp>
      <p:pic>
        <p:nvPicPr>
          <p:cNvPr id="4" name="Picture 3"/>
          <p:cNvPicPr>
            <a:picLocks noChangeAspect="1"/>
          </p:cNvPicPr>
          <p:nvPr/>
        </p:nvPicPr>
        <p:blipFill>
          <a:blip r:embed="rId2"/>
          <a:stretch>
            <a:fillRect/>
          </a:stretch>
        </p:blipFill>
        <p:spPr>
          <a:xfrm>
            <a:off x="0" y="1526117"/>
            <a:ext cx="9144000" cy="2127656"/>
          </a:xfrm>
          <a:prstGeom prst="rect">
            <a:avLst/>
          </a:prstGeom>
          <a:ln>
            <a:solidFill>
              <a:srgbClr val="000000"/>
            </a:solidFill>
          </a:ln>
        </p:spPr>
      </p:pic>
      <p:pic>
        <p:nvPicPr>
          <p:cNvPr id="7" name="Picture 6"/>
          <p:cNvPicPr>
            <a:picLocks noChangeAspect="1"/>
          </p:cNvPicPr>
          <p:nvPr/>
        </p:nvPicPr>
        <p:blipFill>
          <a:blip r:embed="rId3"/>
          <a:stretch>
            <a:fillRect/>
          </a:stretch>
        </p:blipFill>
        <p:spPr>
          <a:xfrm rot="5400000">
            <a:off x="4757198" y="2041302"/>
            <a:ext cx="693615" cy="8878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36637">
            <a:off x="8112784" y="1227233"/>
            <a:ext cx="467006" cy="597768"/>
          </a:xfrm>
          <a:prstGeom prst="rect">
            <a:avLst/>
          </a:prstGeom>
        </p:spPr>
      </p:pic>
    </p:spTree>
    <p:extLst>
      <p:ext uri="{BB962C8B-B14F-4D97-AF65-F5344CB8AC3E}">
        <p14:creationId xmlns:p14="http://schemas.microsoft.com/office/powerpoint/2010/main" val="27441489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at expression in all the samples (not just late and early seeds)</a:t>
            </a:r>
            <a:endParaRPr lang="en-US" dirty="0"/>
          </a:p>
        </p:txBody>
      </p:sp>
      <p:sp>
        <p:nvSpPr>
          <p:cNvPr id="3" name="Content Placeholder 2"/>
          <p:cNvSpPr>
            <a:spLocks noGrp="1"/>
          </p:cNvSpPr>
          <p:nvPr>
            <p:ph idx="1"/>
          </p:nvPr>
        </p:nvSpPr>
        <p:spPr>
          <a:xfrm>
            <a:off x="457200" y="1692385"/>
            <a:ext cx="8229600" cy="466616"/>
          </a:xfrm>
        </p:spPr>
        <p:txBody>
          <a:bodyPr>
            <a:normAutofit fontScale="92500" lnSpcReduction="20000"/>
          </a:bodyPr>
          <a:lstStyle/>
          <a:p>
            <a:r>
              <a:rPr lang="en-US" dirty="0" smtClean="0"/>
              <a:t>Looking at just the numbers:</a:t>
            </a:r>
            <a:endParaRPr lang="en-US"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43</a:t>
            </a:fld>
            <a:endParaRPr lang="en-US"/>
          </a:p>
        </p:txBody>
      </p:sp>
      <p:pic>
        <p:nvPicPr>
          <p:cNvPr id="7" name="Picture 6"/>
          <p:cNvPicPr>
            <a:picLocks noChangeAspect="1"/>
          </p:cNvPicPr>
          <p:nvPr/>
        </p:nvPicPr>
        <p:blipFill>
          <a:blip r:embed="rId2"/>
          <a:stretch>
            <a:fillRect/>
          </a:stretch>
        </p:blipFill>
        <p:spPr>
          <a:xfrm>
            <a:off x="0" y="2261768"/>
            <a:ext cx="9144000" cy="3180196"/>
          </a:xfrm>
          <a:prstGeom prst="rect">
            <a:avLst/>
          </a:prstGeom>
          <a:ln>
            <a:solidFill>
              <a:srgbClr val="000000"/>
            </a:solidFill>
          </a:ln>
        </p:spPr>
      </p:pic>
      <p:sp>
        <p:nvSpPr>
          <p:cNvPr id="8" name="Content Placeholder 2"/>
          <p:cNvSpPr txBox="1">
            <a:spLocks/>
          </p:cNvSpPr>
          <p:nvPr/>
        </p:nvSpPr>
        <p:spPr>
          <a:xfrm>
            <a:off x="609600" y="5585883"/>
            <a:ext cx="8229600" cy="77046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Can see what looks like increase during seed development, but low in germinating seed</a:t>
            </a:r>
            <a:endParaRPr lang="en-US" dirty="0"/>
          </a:p>
        </p:txBody>
      </p:sp>
    </p:spTree>
    <p:extLst>
      <p:ext uri="{BB962C8B-B14F-4D97-AF65-F5344CB8AC3E}">
        <p14:creationId xmlns:p14="http://schemas.microsoft.com/office/powerpoint/2010/main" val="2416636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2711276"/>
            <a:ext cx="9144000" cy="3352109"/>
          </a:xfrm>
          <a:prstGeom prst="rect">
            <a:avLst/>
          </a:prstGeom>
          <a:ln>
            <a:solidFill>
              <a:srgbClr val="000000"/>
            </a:solidFill>
          </a:ln>
        </p:spPr>
      </p:pic>
      <p:sp>
        <p:nvSpPr>
          <p:cNvPr id="2" name="Title 1"/>
          <p:cNvSpPr>
            <a:spLocks noGrp="1"/>
          </p:cNvSpPr>
          <p:nvPr>
            <p:ph type="title"/>
          </p:nvPr>
        </p:nvSpPr>
        <p:spPr>
          <a:xfrm>
            <a:off x="105833" y="158221"/>
            <a:ext cx="8900583" cy="1143000"/>
          </a:xfrm>
        </p:spPr>
        <p:txBody>
          <a:bodyPr>
            <a:normAutofit/>
          </a:bodyPr>
          <a:lstStyle/>
          <a:p>
            <a:r>
              <a:rPr lang="en-US" sz="3600" dirty="0"/>
              <a:t>V</a:t>
            </a:r>
            <a:r>
              <a:rPr lang="en-US" sz="3600" dirty="0" smtClean="0"/>
              <a:t>isualize expression profile using  </a:t>
            </a:r>
            <a:r>
              <a:rPr lang="en-US" sz="3600" dirty="0" err="1" smtClean="0">
                <a:latin typeface="Courier"/>
                <a:cs typeface="Courier"/>
              </a:rPr>
              <a:t>barplot</a:t>
            </a:r>
            <a:endParaRPr lang="en-US" sz="3600" dirty="0">
              <a:latin typeface="Courier"/>
              <a:cs typeface="Courier"/>
            </a:endParaRPr>
          </a:p>
        </p:txBody>
      </p:sp>
      <p:sp>
        <p:nvSpPr>
          <p:cNvPr id="4" name="Slide Number Placeholder 3"/>
          <p:cNvSpPr>
            <a:spLocks noGrp="1"/>
          </p:cNvSpPr>
          <p:nvPr>
            <p:ph type="sldNum" sz="quarter" idx="12"/>
          </p:nvPr>
        </p:nvSpPr>
        <p:spPr/>
        <p:txBody>
          <a:bodyPr/>
          <a:lstStyle/>
          <a:p>
            <a:fld id="{79C132F0-F8FC-0C46-84EA-B5899D580A11}" type="slidenum">
              <a:rPr lang="en-US" smtClean="0"/>
              <a:pPr/>
              <a:t>44</a:t>
            </a:fld>
            <a:endParaRPr lang="en-US"/>
          </a:p>
        </p:txBody>
      </p:sp>
      <p:pic>
        <p:nvPicPr>
          <p:cNvPr id="6" name="Picture 5"/>
          <p:cNvPicPr>
            <a:picLocks noChangeAspect="1"/>
          </p:cNvPicPr>
          <p:nvPr/>
        </p:nvPicPr>
        <p:blipFill>
          <a:blip r:embed="rId3"/>
          <a:stretch>
            <a:fillRect/>
          </a:stretch>
        </p:blipFill>
        <p:spPr>
          <a:xfrm>
            <a:off x="1619249" y="1301221"/>
            <a:ext cx="5700183" cy="1252893"/>
          </a:xfrm>
          <a:prstGeom prst="rect">
            <a:avLst/>
          </a:prstGeom>
          <a:ln>
            <a:solidFill>
              <a:srgbClr val="000000"/>
            </a:solidFill>
          </a:ln>
        </p:spPr>
      </p:pic>
    </p:spTree>
    <p:extLst>
      <p:ext uri="{BB962C8B-B14F-4D97-AF65-F5344CB8AC3E}">
        <p14:creationId xmlns:p14="http://schemas.microsoft.com/office/powerpoint/2010/main" val="22972717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try it! (and then take a break)</a:t>
            </a:r>
            <a:endParaRPr lang="en-US" dirty="0"/>
          </a:p>
        </p:txBody>
      </p:sp>
      <p:sp>
        <p:nvSpPr>
          <p:cNvPr id="7" name="Content Placeholder 6"/>
          <p:cNvSpPr>
            <a:spLocks noGrp="1"/>
          </p:cNvSpPr>
          <p:nvPr>
            <p:ph idx="1"/>
          </p:nvPr>
        </p:nvSpPr>
        <p:spPr>
          <a:xfrm>
            <a:off x="457200" y="1524531"/>
            <a:ext cx="4328584" cy="4412720"/>
          </a:xfrm>
        </p:spPr>
        <p:txBody>
          <a:bodyPr>
            <a:normAutofit fontScale="92500" lnSpcReduction="20000"/>
          </a:bodyPr>
          <a:lstStyle/>
          <a:p>
            <a:r>
              <a:rPr lang="en-US" dirty="0" smtClean="0"/>
              <a:t>Compare two other samples</a:t>
            </a:r>
          </a:p>
          <a:p>
            <a:pPr lvl="1"/>
            <a:r>
              <a:rPr lang="en-US" b="1" dirty="0">
                <a:solidFill>
                  <a:srgbClr val="FF6600"/>
                </a:solidFill>
              </a:rPr>
              <a:t>Tip</a:t>
            </a:r>
            <a:r>
              <a:rPr lang="en-US" dirty="0"/>
              <a:t>: Change group1_name and </a:t>
            </a:r>
            <a:r>
              <a:rPr lang="en-US" dirty="0" smtClean="0"/>
              <a:t>group2_name, and use </a:t>
            </a:r>
            <a:r>
              <a:rPr lang="en-US" b="1" dirty="0"/>
              <a:t>S</a:t>
            </a:r>
            <a:r>
              <a:rPr lang="en-US" b="1" dirty="0" smtClean="0"/>
              <a:t>ource</a:t>
            </a:r>
            <a:r>
              <a:rPr lang="en-US" dirty="0" smtClean="0"/>
              <a:t> button to re-run the file</a:t>
            </a:r>
          </a:p>
          <a:p>
            <a:r>
              <a:rPr lang="en-US" dirty="0" smtClean="0"/>
              <a:t>How many genes were DE? </a:t>
            </a:r>
          </a:p>
          <a:p>
            <a:r>
              <a:rPr lang="en-US" dirty="0" smtClean="0"/>
              <a:t>How many were up or down regulated?</a:t>
            </a:r>
          </a:p>
        </p:txBody>
      </p:sp>
      <p:sp>
        <p:nvSpPr>
          <p:cNvPr id="3" name="Slide Number Placeholder 2"/>
          <p:cNvSpPr>
            <a:spLocks noGrp="1"/>
          </p:cNvSpPr>
          <p:nvPr>
            <p:ph type="sldNum" sz="quarter" idx="12"/>
          </p:nvPr>
        </p:nvSpPr>
        <p:spPr/>
        <p:txBody>
          <a:bodyPr/>
          <a:lstStyle/>
          <a:p>
            <a:fld id="{79C132F0-F8FC-0C46-84EA-B5899D580A11}" type="slidenum">
              <a:rPr lang="en-US" smtClean="0"/>
              <a:pPr/>
              <a:t>45</a:t>
            </a:fld>
            <a:endParaRPr lang="en-US" dirty="0"/>
          </a:p>
        </p:txBody>
      </p:sp>
      <p:pic>
        <p:nvPicPr>
          <p:cNvPr id="8" name="Picture 7"/>
          <p:cNvPicPr>
            <a:picLocks noChangeAspect="1"/>
          </p:cNvPicPr>
          <p:nvPr/>
        </p:nvPicPr>
        <p:blipFill>
          <a:blip r:embed="rId2"/>
          <a:stretch>
            <a:fillRect/>
          </a:stretch>
        </p:blipFill>
        <p:spPr>
          <a:xfrm>
            <a:off x="4974167" y="1640417"/>
            <a:ext cx="3526366" cy="3670298"/>
          </a:xfrm>
          <a:prstGeom prst="rect">
            <a:avLst/>
          </a:prstGeom>
          <a:ln>
            <a:solidFill>
              <a:srgbClr val="000000"/>
            </a:solidFill>
          </a:ln>
        </p:spPr>
      </p:pic>
    </p:spTree>
    <p:extLst>
      <p:ext uri="{BB962C8B-B14F-4D97-AF65-F5344CB8AC3E}">
        <p14:creationId xmlns:p14="http://schemas.microsoft.com/office/powerpoint/2010/main" val="32253138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Visualize expression data using Integrated Genome Browser browser</a:t>
            </a:r>
            <a:endParaRPr lang="en-US" dirty="0"/>
          </a:p>
        </p:txBody>
      </p:sp>
      <p:sp>
        <p:nvSpPr>
          <p:cNvPr id="3" name="Content Placeholder 2"/>
          <p:cNvSpPr>
            <a:spLocks noGrp="1"/>
          </p:cNvSpPr>
          <p:nvPr>
            <p:ph idx="1"/>
          </p:nvPr>
        </p:nvSpPr>
        <p:spPr/>
        <p:txBody>
          <a:bodyPr>
            <a:normAutofit/>
          </a:bodyPr>
          <a:lstStyle/>
          <a:p>
            <a:r>
              <a:rPr lang="en-US" sz="2800" dirty="0" smtClean="0"/>
              <a:t>Integrated Genome Browser - free from BioViz.org</a:t>
            </a:r>
            <a:endParaRPr lang="en-US" sz="2800" dirty="0"/>
          </a:p>
        </p:txBody>
      </p:sp>
      <p:sp>
        <p:nvSpPr>
          <p:cNvPr id="4" name="Slide Number Placeholder 3"/>
          <p:cNvSpPr>
            <a:spLocks noGrp="1"/>
          </p:cNvSpPr>
          <p:nvPr>
            <p:ph type="sldNum" sz="quarter" idx="12"/>
          </p:nvPr>
        </p:nvSpPr>
        <p:spPr/>
        <p:txBody>
          <a:bodyPr/>
          <a:lstStyle/>
          <a:p>
            <a:fld id="{79C132F0-F8FC-0C46-84EA-B5899D580A11}" type="slidenum">
              <a:rPr lang="en-US" smtClean="0"/>
              <a:pPr/>
              <a:t>46</a:t>
            </a:fld>
            <a:endParaRPr lang="en-US"/>
          </a:p>
        </p:txBody>
      </p:sp>
      <p:pic>
        <p:nvPicPr>
          <p:cNvPr id="5" name="Picture 4"/>
          <p:cNvPicPr>
            <a:picLocks noChangeAspect="1"/>
          </p:cNvPicPr>
          <p:nvPr/>
        </p:nvPicPr>
        <p:blipFill>
          <a:blip r:embed="rId3"/>
          <a:stretch>
            <a:fillRect/>
          </a:stretch>
        </p:blipFill>
        <p:spPr>
          <a:xfrm>
            <a:off x="1871040" y="2369294"/>
            <a:ext cx="5645816" cy="4173196"/>
          </a:xfrm>
          <a:prstGeom prst="rect">
            <a:avLst/>
          </a:prstGeom>
        </p:spPr>
      </p:pic>
      <p:pic>
        <p:nvPicPr>
          <p:cNvPr id="6" name="Picture 5"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043012">
            <a:off x="7248476" y="1978295"/>
            <a:ext cx="1013937" cy="781997"/>
          </a:xfrm>
          <a:prstGeom prst="rect">
            <a:avLst/>
          </a:prstGeom>
        </p:spPr>
      </p:pic>
    </p:spTree>
    <p:extLst>
      <p:ext uri="{BB962C8B-B14F-4D97-AF65-F5344CB8AC3E}">
        <p14:creationId xmlns:p14="http://schemas.microsoft.com/office/powerpoint/2010/main" val="24947744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a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888" y="555672"/>
            <a:ext cx="9046112" cy="5590729"/>
          </a:xfrm>
          <a:prstGeom prst="rect">
            <a:avLst/>
          </a:prstGeom>
        </p:spPr>
      </p:pic>
      <p:sp>
        <p:nvSpPr>
          <p:cNvPr id="4" name="Slide Number Placeholder 3"/>
          <p:cNvSpPr>
            <a:spLocks noGrp="1"/>
          </p:cNvSpPr>
          <p:nvPr>
            <p:ph type="sldNum" sz="quarter" idx="12"/>
          </p:nvPr>
        </p:nvSpPr>
        <p:spPr/>
        <p:txBody>
          <a:bodyPr/>
          <a:lstStyle/>
          <a:p>
            <a:fld id="{79C132F0-F8FC-0C46-84EA-B5899D580A11}" type="slidenum">
              <a:rPr lang="en-US" smtClean="0"/>
              <a:pPr/>
              <a:t>47</a:t>
            </a:fld>
            <a:endParaRPr lang="en-US"/>
          </a:p>
        </p:txBody>
      </p:sp>
      <p:pic>
        <p:nvPicPr>
          <p:cNvPr id="7" name="Picture 6"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357089">
            <a:off x="7623564" y="485199"/>
            <a:ext cx="1013937" cy="781997"/>
          </a:xfrm>
          <a:prstGeom prst="rect">
            <a:avLst/>
          </a:prstGeom>
        </p:spPr>
      </p:pic>
      <p:sp>
        <p:nvSpPr>
          <p:cNvPr id="8" name="Content Placeholder 2"/>
          <p:cNvSpPr txBox="1">
            <a:spLocks/>
          </p:cNvSpPr>
          <p:nvPr/>
        </p:nvSpPr>
        <p:spPr>
          <a:xfrm>
            <a:off x="3810118" y="26161"/>
            <a:ext cx="4307952" cy="552191"/>
          </a:xfrm>
          <a:prstGeom prst="rect">
            <a:avLst/>
          </a:prstGeom>
          <a:noFill/>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Select Camelina sativa</a:t>
            </a:r>
          </a:p>
        </p:txBody>
      </p:sp>
    </p:spTree>
    <p:extLst>
      <p:ext uri="{BB962C8B-B14F-4D97-AF65-F5344CB8AC3E}">
        <p14:creationId xmlns:p14="http://schemas.microsoft.com/office/powerpoint/2010/main" val="8928387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ec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23" y="669074"/>
            <a:ext cx="9032777" cy="5582488"/>
          </a:xfrm>
          <a:prstGeom prst="rect">
            <a:avLst/>
          </a:prstGeom>
        </p:spPr>
      </p:pic>
      <p:sp>
        <p:nvSpPr>
          <p:cNvPr id="4" name="Slide Number Placeholder 3"/>
          <p:cNvSpPr>
            <a:spLocks noGrp="1"/>
          </p:cNvSpPr>
          <p:nvPr>
            <p:ph type="sldNum" sz="quarter" idx="12"/>
          </p:nvPr>
        </p:nvSpPr>
        <p:spPr/>
        <p:txBody>
          <a:bodyPr/>
          <a:lstStyle/>
          <a:p>
            <a:fld id="{79C132F0-F8FC-0C46-84EA-B5899D580A11}" type="slidenum">
              <a:rPr lang="en-US" smtClean="0"/>
              <a:pPr/>
              <a:t>48</a:t>
            </a:fld>
            <a:endParaRPr lang="en-US"/>
          </a:p>
        </p:txBody>
      </p:sp>
      <p:pic>
        <p:nvPicPr>
          <p:cNvPr id="7" name="Picture 6"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67055">
            <a:off x="6714886" y="1553348"/>
            <a:ext cx="1013937" cy="781997"/>
          </a:xfrm>
          <a:prstGeom prst="rect">
            <a:avLst/>
          </a:prstGeom>
        </p:spPr>
      </p:pic>
      <p:sp>
        <p:nvSpPr>
          <p:cNvPr id="8" name="Content Placeholder 2"/>
          <p:cNvSpPr txBox="1">
            <a:spLocks/>
          </p:cNvSpPr>
          <p:nvPr/>
        </p:nvSpPr>
        <p:spPr>
          <a:xfrm>
            <a:off x="748418" y="1653241"/>
            <a:ext cx="6144973" cy="552191"/>
          </a:xfrm>
          <a:prstGeom prst="rect">
            <a:avLst/>
          </a:prstGeom>
          <a:solidFill>
            <a:srgbClr val="FFFFFF"/>
          </a:solidFill>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Select April 2014 genome version</a:t>
            </a:r>
          </a:p>
        </p:txBody>
      </p:sp>
    </p:spTree>
    <p:extLst>
      <p:ext uri="{BB962C8B-B14F-4D97-AF65-F5344CB8AC3E}">
        <p14:creationId xmlns:p14="http://schemas.microsoft.com/office/powerpoint/2010/main" val="35153792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4800"/>
            <a:ext cx="9144000" cy="6223870"/>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49</a:t>
            </a:fld>
            <a:endParaRPr lang="en-US"/>
          </a:p>
        </p:txBody>
      </p:sp>
      <p:sp>
        <p:nvSpPr>
          <p:cNvPr id="6" name="Content Placeholder 2"/>
          <p:cNvSpPr txBox="1">
            <a:spLocks/>
          </p:cNvSpPr>
          <p:nvPr/>
        </p:nvSpPr>
        <p:spPr>
          <a:xfrm>
            <a:off x="986549" y="4425475"/>
            <a:ext cx="7314704" cy="2066957"/>
          </a:xfrm>
          <a:prstGeom prst="rect">
            <a:avLst/>
          </a:prstGeom>
          <a:solidFill>
            <a:srgbClr val="FFFFFF"/>
          </a:solidFill>
          <a:ln>
            <a:solidFill>
              <a:srgbClr val="000000"/>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Gene models also load automatically.</a:t>
            </a:r>
          </a:p>
          <a:p>
            <a:r>
              <a:rPr lang="en-US" sz="2400" dirty="0"/>
              <a:t>C</a:t>
            </a:r>
            <a:r>
              <a:rPr lang="en-US" sz="2400" dirty="0" smtClean="0"/>
              <a:t>an take a few seconds depending on network.  </a:t>
            </a:r>
          </a:p>
          <a:p>
            <a:r>
              <a:rPr lang="en-US" sz="2400" dirty="0" smtClean="0"/>
              <a:t>Plus strand gene models load above the axis, minus strand models load below it. </a:t>
            </a:r>
          </a:p>
        </p:txBody>
      </p:sp>
      <p:sp>
        <p:nvSpPr>
          <p:cNvPr id="7" name="Rectangle 6"/>
          <p:cNvSpPr/>
          <p:nvPr/>
        </p:nvSpPr>
        <p:spPr>
          <a:xfrm>
            <a:off x="202720" y="266591"/>
            <a:ext cx="5183608" cy="584776"/>
          </a:xfrm>
          <a:prstGeom prst="rect">
            <a:avLst/>
          </a:prstGeom>
          <a:solidFill>
            <a:srgbClr val="FFFFFF"/>
          </a:solidFill>
          <a:ln>
            <a:solidFill>
              <a:srgbClr val="000000"/>
            </a:solidFill>
          </a:ln>
        </p:spPr>
        <p:txBody>
          <a:bodyPr wrap="square">
            <a:spAutoFit/>
          </a:bodyPr>
          <a:lstStyle/>
          <a:p>
            <a:r>
              <a:rPr lang="en-US" sz="3200" dirty="0" smtClean="0"/>
              <a:t>Forward strand gene models</a:t>
            </a:r>
            <a:endParaRPr lang="en-US" sz="3200" dirty="0"/>
          </a:p>
        </p:txBody>
      </p:sp>
      <p:sp>
        <p:nvSpPr>
          <p:cNvPr id="8" name="Rectangle 7"/>
          <p:cNvSpPr/>
          <p:nvPr/>
        </p:nvSpPr>
        <p:spPr>
          <a:xfrm>
            <a:off x="4125592" y="3696273"/>
            <a:ext cx="4855215" cy="584776"/>
          </a:xfrm>
          <a:prstGeom prst="rect">
            <a:avLst/>
          </a:prstGeom>
          <a:solidFill>
            <a:srgbClr val="FFFFFF"/>
          </a:solidFill>
          <a:ln>
            <a:solidFill>
              <a:srgbClr val="000000"/>
            </a:solidFill>
          </a:ln>
        </p:spPr>
        <p:txBody>
          <a:bodyPr wrap="none">
            <a:spAutoFit/>
          </a:bodyPr>
          <a:lstStyle/>
          <a:p>
            <a:r>
              <a:rPr lang="en-US" sz="3200" dirty="0" smtClean="0"/>
              <a:t>Reverse strand gene models</a:t>
            </a:r>
            <a:endParaRPr lang="en-US" sz="3200" dirty="0"/>
          </a:p>
        </p:txBody>
      </p:sp>
      <p:pic>
        <p:nvPicPr>
          <p:cNvPr id="9" name="Picture 8"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487991">
            <a:off x="5841659" y="2958520"/>
            <a:ext cx="1013937" cy="781997"/>
          </a:xfrm>
          <a:prstGeom prst="rect">
            <a:avLst/>
          </a:prstGeom>
        </p:spPr>
      </p:pic>
      <p:pic>
        <p:nvPicPr>
          <p:cNvPr id="10" name="Picture 9"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95958">
            <a:off x="1739234" y="835237"/>
            <a:ext cx="1013937" cy="781997"/>
          </a:xfrm>
          <a:prstGeom prst="rect">
            <a:avLst/>
          </a:prstGeom>
        </p:spPr>
      </p:pic>
    </p:spTree>
    <p:extLst>
      <p:ext uri="{BB962C8B-B14F-4D97-AF65-F5344CB8AC3E}">
        <p14:creationId xmlns:p14="http://schemas.microsoft.com/office/powerpoint/2010/main" val="9840006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132F0-F8FC-0C46-84EA-B5899D580A11}" type="slidenum">
              <a:rPr lang="en-US" sz="2400" smtClean="0"/>
              <a:pPr/>
              <a:t>5</a:t>
            </a:fld>
            <a:endParaRPr lang="en-US" sz="2400" dirty="0"/>
          </a:p>
        </p:txBody>
      </p:sp>
      <p:pic>
        <p:nvPicPr>
          <p:cNvPr id="11" name="Picture 10"/>
          <p:cNvPicPr>
            <a:picLocks noChangeAspect="1"/>
          </p:cNvPicPr>
          <p:nvPr/>
        </p:nvPicPr>
        <p:blipFill>
          <a:blip r:embed="rId3"/>
          <a:stretch>
            <a:fillRect/>
          </a:stretch>
        </p:blipFill>
        <p:spPr>
          <a:xfrm>
            <a:off x="-144583" y="2866301"/>
            <a:ext cx="9214111" cy="1147606"/>
          </a:xfrm>
          <a:prstGeom prst="rect">
            <a:avLst/>
          </a:prstGeom>
        </p:spPr>
      </p:pic>
      <p:sp>
        <p:nvSpPr>
          <p:cNvPr id="13" name="TextBox 12"/>
          <p:cNvSpPr txBox="1"/>
          <p:nvPr/>
        </p:nvSpPr>
        <p:spPr>
          <a:xfrm>
            <a:off x="1106824" y="2588324"/>
            <a:ext cx="1045479" cy="461665"/>
          </a:xfrm>
          <a:prstGeom prst="rect">
            <a:avLst/>
          </a:prstGeom>
          <a:noFill/>
        </p:spPr>
        <p:txBody>
          <a:bodyPr wrap="none" rtlCol="0">
            <a:spAutoFit/>
          </a:bodyPr>
          <a:lstStyle/>
          <a:p>
            <a:r>
              <a:rPr lang="en-US" sz="2400" dirty="0" smtClean="0">
                <a:latin typeface="Gill Sans" charset="0"/>
                <a:ea typeface="Gill Sans" charset="0"/>
                <a:cs typeface="Gill Sans" charset="0"/>
              </a:rPr>
              <a:t>Read 1</a:t>
            </a:r>
            <a:endParaRPr lang="en-US" sz="2400" dirty="0">
              <a:latin typeface="Gill Sans" charset="0"/>
              <a:ea typeface="Gill Sans" charset="0"/>
              <a:cs typeface="Gill Sans" charset="0"/>
            </a:endParaRPr>
          </a:p>
        </p:txBody>
      </p:sp>
      <p:sp>
        <p:nvSpPr>
          <p:cNvPr id="93" name="TextBox 92"/>
          <p:cNvSpPr txBox="1"/>
          <p:nvPr/>
        </p:nvSpPr>
        <p:spPr>
          <a:xfrm>
            <a:off x="6651390" y="3857960"/>
            <a:ext cx="1045479" cy="461665"/>
          </a:xfrm>
          <a:prstGeom prst="rect">
            <a:avLst/>
          </a:prstGeom>
          <a:noFill/>
        </p:spPr>
        <p:txBody>
          <a:bodyPr wrap="none" rtlCol="0">
            <a:spAutoFit/>
          </a:bodyPr>
          <a:lstStyle/>
          <a:p>
            <a:r>
              <a:rPr lang="en-US" sz="2400" dirty="0" smtClean="0">
                <a:latin typeface="Gill Sans" charset="0"/>
                <a:ea typeface="Gill Sans" charset="0"/>
                <a:cs typeface="Gill Sans" charset="0"/>
              </a:rPr>
              <a:t>Read 2</a:t>
            </a:r>
            <a:endParaRPr lang="en-US" sz="2400" dirty="0">
              <a:latin typeface="Gill Sans" charset="0"/>
              <a:ea typeface="Gill Sans" charset="0"/>
              <a:cs typeface="Gill Sans" charset="0"/>
            </a:endParaRPr>
          </a:p>
        </p:txBody>
      </p:sp>
      <p:sp>
        <p:nvSpPr>
          <p:cNvPr id="94" name="TextBox 93"/>
          <p:cNvSpPr txBox="1"/>
          <p:nvPr/>
        </p:nvSpPr>
        <p:spPr>
          <a:xfrm>
            <a:off x="6738840" y="2597955"/>
            <a:ext cx="958917" cy="461665"/>
          </a:xfrm>
          <a:prstGeom prst="rect">
            <a:avLst/>
          </a:prstGeom>
          <a:noFill/>
        </p:spPr>
        <p:txBody>
          <a:bodyPr wrap="none" rtlCol="0">
            <a:spAutoFit/>
          </a:bodyPr>
          <a:lstStyle/>
          <a:p>
            <a:pPr algn="ctr"/>
            <a:r>
              <a:rPr lang="en-US" sz="2400" dirty="0" smtClean="0">
                <a:latin typeface="Gill Sans" charset="0"/>
                <a:ea typeface="Gill Sans" charset="0"/>
                <a:cs typeface="Gill Sans" charset="0"/>
              </a:rPr>
              <a:t>Index </a:t>
            </a:r>
          </a:p>
        </p:txBody>
      </p:sp>
      <p:sp>
        <p:nvSpPr>
          <p:cNvPr id="95" name="Down Arrow 94"/>
          <p:cNvSpPr/>
          <p:nvPr/>
        </p:nvSpPr>
        <p:spPr>
          <a:xfrm rot="16200000">
            <a:off x="3004799" y="1856443"/>
            <a:ext cx="161365" cy="1964327"/>
          </a:xfrm>
          <a:prstGeom prst="downArrow">
            <a:avLst>
              <a:gd name="adj1" fmla="val 26389"/>
              <a:gd name="adj2" fmla="val 73611"/>
            </a:avLst>
          </a:prstGeom>
          <a:solidFill>
            <a:schemeClr val="bg1">
              <a:lumMod val="50000"/>
            </a:schemeClr>
          </a:solidFill>
          <a:ln w="7620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Hebrew Scholar" charset="-79"/>
              <a:ea typeface="Arial Hebrew Scholar" charset="-79"/>
              <a:cs typeface="Arial Hebrew Scholar" charset="-79"/>
            </a:endParaRPr>
          </a:p>
        </p:txBody>
      </p:sp>
      <p:sp>
        <p:nvSpPr>
          <p:cNvPr id="96" name="Down Arrow 95"/>
          <p:cNvSpPr/>
          <p:nvPr/>
        </p:nvSpPr>
        <p:spPr>
          <a:xfrm rot="5400000">
            <a:off x="5522810" y="3046694"/>
            <a:ext cx="161365" cy="2095792"/>
          </a:xfrm>
          <a:prstGeom prst="downArrow">
            <a:avLst>
              <a:gd name="adj1" fmla="val 26389"/>
              <a:gd name="adj2" fmla="val 73611"/>
            </a:avLst>
          </a:prstGeom>
          <a:solidFill>
            <a:schemeClr val="bg1">
              <a:lumMod val="50000"/>
            </a:schemeClr>
          </a:solidFill>
          <a:ln w="762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Hebrew Scholar" charset="-79"/>
              <a:ea typeface="Arial Hebrew Scholar" charset="-79"/>
              <a:cs typeface="Arial Hebrew Scholar" charset="-79"/>
            </a:endParaRPr>
          </a:p>
        </p:txBody>
      </p:sp>
      <p:sp>
        <p:nvSpPr>
          <p:cNvPr id="97" name="Down Arrow 96"/>
          <p:cNvSpPr/>
          <p:nvPr/>
        </p:nvSpPr>
        <p:spPr>
          <a:xfrm rot="16200000">
            <a:off x="7719481" y="2615014"/>
            <a:ext cx="161365" cy="446184"/>
          </a:xfrm>
          <a:prstGeom prst="downArrow">
            <a:avLst>
              <a:gd name="adj1" fmla="val 26389"/>
              <a:gd name="adj2" fmla="val 7361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Hebrew Scholar" charset="-79"/>
              <a:ea typeface="Arial Hebrew Scholar" charset="-79"/>
              <a:cs typeface="Arial Hebrew Scholar" charset="-79"/>
            </a:endParaRPr>
          </a:p>
        </p:txBody>
      </p:sp>
      <p:sp>
        <p:nvSpPr>
          <p:cNvPr id="100" name="Title 1"/>
          <p:cNvSpPr txBox="1">
            <a:spLocks/>
          </p:cNvSpPr>
          <p:nvPr/>
        </p:nvSpPr>
        <p:spPr>
          <a:xfrm>
            <a:off x="316410" y="649980"/>
            <a:ext cx="847837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Read 1 and Read 2:</a:t>
            </a:r>
          </a:p>
          <a:p>
            <a:r>
              <a:rPr lang="en-US" sz="2800" dirty="0" smtClean="0"/>
              <a:t>Reverse complements from the same mRNA fragment</a:t>
            </a:r>
            <a:endParaRPr lang="en-US" sz="2800" dirty="0"/>
          </a:p>
        </p:txBody>
      </p:sp>
    </p:spTree>
    <p:extLst>
      <p:ext uri="{BB962C8B-B14F-4D97-AF65-F5344CB8AC3E}">
        <p14:creationId xmlns:p14="http://schemas.microsoft.com/office/powerpoint/2010/main" val="37611984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826" y="52914"/>
            <a:ext cx="9192826" cy="681862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50</a:t>
            </a:fld>
            <a:endParaRPr lang="en-US"/>
          </a:p>
        </p:txBody>
      </p:sp>
      <p:sp>
        <p:nvSpPr>
          <p:cNvPr id="7" name="Rectangle 6"/>
          <p:cNvSpPr/>
          <p:nvPr/>
        </p:nvSpPr>
        <p:spPr>
          <a:xfrm>
            <a:off x="202720" y="266591"/>
            <a:ext cx="6737138" cy="1077218"/>
          </a:xfrm>
          <a:prstGeom prst="rect">
            <a:avLst/>
          </a:prstGeom>
          <a:solidFill>
            <a:srgbClr val="FFFFFF"/>
          </a:solidFill>
          <a:ln>
            <a:solidFill>
              <a:srgbClr val="000000"/>
            </a:solidFill>
          </a:ln>
        </p:spPr>
        <p:txBody>
          <a:bodyPr wrap="square">
            <a:spAutoFit/>
          </a:bodyPr>
          <a:lstStyle/>
          <a:p>
            <a:r>
              <a:rPr lang="en-US" sz="3200" dirty="0" smtClean="0"/>
              <a:t>IGB has bottom and side tabbed panels with many features and controls.</a:t>
            </a:r>
            <a:endParaRPr lang="en-US" sz="3200" dirty="0"/>
          </a:p>
        </p:txBody>
      </p:sp>
      <p:sp>
        <p:nvSpPr>
          <p:cNvPr id="8" name="Rectangle 7"/>
          <p:cNvSpPr/>
          <p:nvPr/>
        </p:nvSpPr>
        <p:spPr>
          <a:xfrm>
            <a:off x="3896305" y="1534583"/>
            <a:ext cx="3363862" cy="2137834"/>
          </a:xfrm>
          <a:prstGeom prst="rect">
            <a:avLst/>
          </a:prstGeom>
          <a:solidFill>
            <a:srgbClr val="FFFFFF"/>
          </a:solidFill>
          <a:ln>
            <a:solidFill>
              <a:srgbClr val="000000"/>
            </a:solidFill>
          </a:ln>
        </p:spPr>
        <p:txBody>
          <a:bodyPr wrap="square">
            <a:normAutofit fontScale="70000" lnSpcReduction="20000"/>
          </a:bodyPr>
          <a:lstStyle/>
          <a:p>
            <a:r>
              <a:rPr lang="en-US" sz="3200" dirty="0" smtClean="0"/>
              <a:t>Today you are learning about: </a:t>
            </a:r>
            <a:endParaRPr lang="en-US" sz="3200" dirty="0"/>
          </a:p>
          <a:p>
            <a:pPr marL="457200" indent="-457200">
              <a:buFont typeface="Arial"/>
              <a:buChar char="•"/>
            </a:pPr>
            <a:r>
              <a:rPr lang="en-US" sz="3200" b="1" dirty="0" smtClean="0"/>
              <a:t>Current Genome</a:t>
            </a:r>
          </a:p>
          <a:p>
            <a:pPr marL="457200" indent="-457200">
              <a:buFont typeface="Arial"/>
              <a:buChar char="•"/>
            </a:pPr>
            <a:r>
              <a:rPr lang="en-US" sz="3200" b="1" dirty="0" smtClean="0"/>
              <a:t>Data Access</a:t>
            </a:r>
          </a:p>
          <a:p>
            <a:pPr marL="457200" indent="-457200">
              <a:buFont typeface="Arial"/>
              <a:buChar char="•"/>
            </a:pPr>
            <a:r>
              <a:rPr lang="en-US" sz="3200" b="1" dirty="0" smtClean="0"/>
              <a:t>Annotation</a:t>
            </a:r>
            <a:endParaRPr lang="en-US" sz="3200" dirty="0"/>
          </a:p>
          <a:p>
            <a:pPr marL="457200" indent="-457200">
              <a:buFont typeface="Arial"/>
              <a:buChar char="•"/>
            </a:pPr>
            <a:r>
              <a:rPr lang="en-US" sz="3200" b="1" dirty="0" smtClean="0"/>
              <a:t>Graph</a:t>
            </a:r>
            <a:endParaRPr lang="en-US" sz="3200" dirty="0"/>
          </a:p>
          <a:p>
            <a:pPr marL="457200" indent="-457200">
              <a:buFont typeface="Arial"/>
              <a:buChar char="•"/>
            </a:pPr>
            <a:r>
              <a:rPr lang="en-US" sz="3200" b="1" dirty="0" smtClean="0"/>
              <a:t>Advanced Search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541" y="3642086"/>
            <a:ext cx="517188" cy="66200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9194" y="3640668"/>
            <a:ext cx="517188" cy="66200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35358" y="3642086"/>
            <a:ext cx="517188" cy="66200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86774" y="3640668"/>
            <a:ext cx="517188" cy="66200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393393">
            <a:off x="8169612" y="2374901"/>
            <a:ext cx="517188" cy="662001"/>
          </a:xfrm>
          <a:prstGeom prst="rect">
            <a:avLst/>
          </a:prstGeom>
        </p:spPr>
      </p:pic>
    </p:spTree>
    <p:extLst>
      <p:ext uri="{BB962C8B-B14F-4D97-AF65-F5344CB8AC3E}">
        <p14:creationId xmlns:p14="http://schemas.microsoft.com/office/powerpoint/2010/main" val="23123762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9144000" cy="668996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51</a:t>
            </a:fld>
            <a:endParaRPr lang="en-US"/>
          </a:p>
        </p:txBody>
      </p:sp>
      <p:sp>
        <p:nvSpPr>
          <p:cNvPr id="7" name="Rectangle 6"/>
          <p:cNvSpPr/>
          <p:nvPr/>
        </p:nvSpPr>
        <p:spPr>
          <a:xfrm>
            <a:off x="202720" y="266591"/>
            <a:ext cx="6737138" cy="1569660"/>
          </a:xfrm>
          <a:prstGeom prst="rect">
            <a:avLst/>
          </a:prstGeom>
          <a:solidFill>
            <a:srgbClr val="FFFFFF"/>
          </a:solidFill>
          <a:ln>
            <a:solidFill>
              <a:srgbClr val="000000"/>
            </a:solidFill>
          </a:ln>
        </p:spPr>
        <p:txBody>
          <a:bodyPr wrap="square">
            <a:spAutoFit/>
          </a:bodyPr>
          <a:lstStyle/>
          <a:p>
            <a:r>
              <a:rPr lang="en-US" sz="3200" b="1" dirty="0" smtClean="0"/>
              <a:t>Current Genome </a:t>
            </a:r>
            <a:r>
              <a:rPr lang="en-US" sz="3200" dirty="0" smtClean="0"/>
              <a:t>tab (right side) lists chromosomes and scaffolds in 2014 genome release.</a:t>
            </a:r>
            <a:endParaRPr lang="en-US" sz="3200" dirty="0"/>
          </a:p>
        </p:txBody>
      </p:sp>
      <p:pic>
        <p:nvPicPr>
          <p:cNvPr id="10" name="Picture 9"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053756">
            <a:off x="6796710" y="1769411"/>
            <a:ext cx="1013937" cy="781997"/>
          </a:xfrm>
          <a:prstGeom prst="rect">
            <a:avLst/>
          </a:prstGeom>
        </p:spPr>
      </p:pic>
      <p:sp>
        <p:nvSpPr>
          <p:cNvPr id="11" name="Content Placeholder 2"/>
          <p:cNvSpPr txBox="1">
            <a:spLocks/>
          </p:cNvSpPr>
          <p:nvPr/>
        </p:nvSpPr>
        <p:spPr>
          <a:xfrm>
            <a:off x="782435" y="3495577"/>
            <a:ext cx="6316178" cy="2860774"/>
          </a:xfrm>
          <a:prstGeom prst="rect">
            <a:avLst/>
          </a:prstGeom>
          <a:solidFill>
            <a:srgbClr val="FFFFFF"/>
          </a:solidFill>
          <a:ln>
            <a:solidFill>
              <a:srgbClr val="000000"/>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Note how this genome release lists 20 chromosomes and more than 30,000 unanchored scaffolds! </a:t>
            </a:r>
          </a:p>
          <a:p>
            <a:r>
              <a:rPr lang="en-US" sz="2400" dirty="0"/>
              <a:t>You can switch between chromosomes by clicking rows in the table</a:t>
            </a:r>
            <a:r>
              <a:rPr lang="en-US" sz="2400" dirty="0" smtClean="0"/>
              <a:t>.</a:t>
            </a:r>
          </a:p>
          <a:p>
            <a:r>
              <a:rPr lang="en-US" sz="2400" b="1" dirty="0" smtClean="0"/>
              <a:t>Note</a:t>
            </a:r>
            <a:r>
              <a:rPr lang="en-US" sz="2400" dirty="0" smtClean="0"/>
              <a:t>: Stay on Chr1 (the default when IGB opens this genome)</a:t>
            </a:r>
            <a:endParaRPr lang="en-US" sz="2400" dirty="0"/>
          </a:p>
        </p:txBody>
      </p:sp>
    </p:spTree>
    <p:extLst>
      <p:ext uri="{BB962C8B-B14F-4D97-AF65-F5344CB8AC3E}">
        <p14:creationId xmlns:p14="http://schemas.microsoft.com/office/powerpoint/2010/main" val="28292402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76200"/>
            <a:ext cx="9144000" cy="668996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52</a:t>
            </a:fld>
            <a:endParaRPr lang="en-US"/>
          </a:p>
        </p:txBody>
      </p:sp>
      <p:sp>
        <p:nvSpPr>
          <p:cNvPr id="7" name="Rectangle 6"/>
          <p:cNvSpPr/>
          <p:nvPr/>
        </p:nvSpPr>
        <p:spPr>
          <a:xfrm>
            <a:off x="202720" y="266591"/>
            <a:ext cx="6737138" cy="1077218"/>
          </a:xfrm>
          <a:prstGeom prst="rect">
            <a:avLst/>
          </a:prstGeom>
          <a:solidFill>
            <a:srgbClr val="FFFFFF"/>
          </a:solidFill>
          <a:ln>
            <a:solidFill>
              <a:srgbClr val="000000"/>
            </a:solidFill>
          </a:ln>
        </p:spPr>
        <p:txBody>
          <a:bodyPr wrap="square">
            <a:spAutoFit/>
          </a:bodyPr>
          <a:lstStyle/>
          <a:p>
            <a:r>
              <a:rPr lang="en-US" sz="3200" dirty="0" smtClean="0"/>
              <a:t>Use "V" buttons to open &amp; close tabbed panels.</a:t>
            </a:r>
            <a:endParaRPr lang="en-US" sz="3200" dirty="0"/>
          </a:p>
        </p:txBody>
      </p:sp>
      <p:sp>
        <p:nvSpPr>
          <p:cNvPr id="8" name="Rectangle 7"/>
          <p:cNvSpPr/>
          <p:nvPr/>
        </p:nvSpPr>
        <p:spPr>
          <a:xfrm>
            <a:off x="2395562" y="1684674"/>
            <a:ext cx="5539286" cy="1569660"/>
          </a:xfrm>
          <a:prstGeom prst="rect">
            <a:avLst/>
          </a:prstGeom>
          <a:solidFill>
            <a:srgbClr val="FFFFFF"/>
          </a:solidFill>
          <a:ln>
            <a:solidFill>
              <a:srgbClr val="000000"/>
            </a:solidFill>
          </a:ln>
        </p:spPr>
        <p:txBody>
          <a:bodyPr wrap="square">
            <a:spAutoFit/>
          </a:bodyPr>
          <a:lstStyle/>
          <a:p>
            <a:pPr marL="514350" indent="-514350">
              <a:buFont typeface="+mj-lt"/>
              <a:buAutoNum type="arabicPeriod"/>
            </a:pPr>
            <a:r>
              <a:rPr lang="en-US" sz="3200" dirty="0" smtClean="0"/>
              <a:t>Close the side tabs to make more room to visualize data on your laptop screen.</a:t>
            </a:r>
            <a:endParaRPr lang="en-US" sz="3200" dirty="0"/>
          </a:p>
        </p:txBody>
      </p:sp>
      <p:pic>
        <p:nvPicPr>
          <p:cNvPr id="9" name="Picture 8"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698677">
            <a:off x="7758055" y="1778094"/>
            <a:ext cx="1013937" cy="781997"/>
          </a:xfrm>
          <a:prstGeom prst="rect">
            <a:avLst/>
          </a:prstGeom>
        </p:spPr>
      </p:pic>
      <p:pic>
        <p:nvPicPr>
          <p:cNvPr id="10" name="Picture 9"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343229">
            <a:off x="455704" y="3980069"/>
            <a:ext cx="748928" cy="577609"/>
          </a:xfrm>
          <a:prstGeom prst="rect">
            <a:avLst/>
          </a:prstGeom>
        </p:spPr>
      </p:pic>
    </p:spTree>
    <p:extLst>
      <p:ext uri="{BB962C8B-B14F-4D97-AF65-F5344CB8AC3E}">
        <p14:creationId xmlns:p14="http://schemas.microsoft.com/office/powerpoint/2010/main" val="13122640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slid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 y="102062"/>
            <a:ext cx="9138034" cy="6666400"/>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53</a:t>
            </a:fld>
            <a:endParaRPr lang="en-US"/>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343229">
            <a:off x="2193713" y="3504909"/>
            <a:ext cx="990800" cy="764152"/>
          </a:xfrm>
          <a:prstGeom prst="rect">
            <a:avLst/>
          </a:prstGeom>
        </p:spPr>
      </p:pic>
      <p:sp>
        <p:nvSpPr>
          <p:cNvPr id="6" name="Rectangle 5"/>
          <p:cNvSpPr/>
          <p:nvPr/>
        </p:nvSpPr>
        <p:spPr>
          <a:xfrm>
            <a:off x="697436" y="2314413"/>
            <a:ext cx="3364975" cy="1077218"/>
          </a:xfrm>
          <a:prstGeom prst="rect">
            <a:avLst/>
          </a:prstGeom>
          <a:solidFill>
            <a:srgbClr val="FFFFFF"/>
          </a:solidFill>
          <a:ln>
            <a:solidFill>
              <a:srgbClr val="000000"/>
            </a:solidFill>
          </a:ln>
        </p:spPr>
        <p:txBody>
          <a:bodyPr wrap="square">
            <a:spAutoFit/>
          </a:bodyPr>
          <a:lstStyle/>
          <a:p>
            <a:pPr marL="514350" indent="-514350">
              <a:buFont typeface="+mj-lt"/>
              <a:buAutoNum type="arabicPeriod"/>
            </a:pPr>
            <a:r>
              <a:rPr lang="en-US" sz="3200" dirty="0" smtClean="0"/>
              <a:t>Select </a:t>
            </a:r>
            <a:r>
              <a:rPr lang="en-US" sz="3200" b="1" dirty="0" smtClean="0"/>
              <a:t>Annotation</a:t>
            </a:r>
            <a:r>
              <a:rPr lang="en-US" sz="3200" dirty="0" smtClean="0"/>
              <a:t> tab.</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6708416">
            <a:off x="4619844" y="3519005"/>
            <a:ext cx="990800" cy="764152"/>
          </a:xfrm>
          <a:prstGeom prst="rect">
            <a:avLst/>
          </a:prstGeom>
        </p:spPr>
      </p:pic>
      <p:sp>
        <p:nvSpPr>
          <p:cNvPr id="8" name="Rectangle 7"/>
          <p:cNvSpPr/>
          <p:nvPr/>
        </p:nvSpPr>
        <p:spPr>
          <a:xfrm>
            <a:off x="4879163" y="2616446"/>
            <a:ext cx="3887014" cy="954107"/>
          </a:xfrm>
          <a:prstGeom prst="rect">
            <a:avLst/>
          </a:prstGeom>
          <a:solidFill>
            <a:srgbClr val="FFFFFF"/>
          </a:solidFill>
          <a:ln>
            <a:solidFill>
              <a:srgbClr val="000000"/>
            </a:solidFill>
          </a:ln>
        </p:spPr>
        <p:txBody>
          <a:bodyPr wrap="square">
            <a:spAutoFit/>
          </a:bodyPr>
          <a:lstStyle/>
          <a:p>
            <a:pPr marL="514350" indent="-514350">
              <a:buFont typeface="+mj-lt"/>
              <a:buAutoNum type="arabicPeriod" startAt="2"/>
            </a:pPr>
            <a:r>
              <a:rPr lang="en-US" sz="2800" dirty="0" smtClean="0"/>
              <a:t>Click-drag divider to show entire tab.</a:t>
            </a:r>
            <a:endParaRPr lang="en-US" sz="2800" dirty="0"/>
          </a:p>
        </p:txBody>
      </p:sp>
    </p:spTree>
    <p:extLst>
      <p:ext uri="{BB962C8B-B14F-4D97-AF65-F5344CB8AC3E}">
        <p14:creationId xmlns:p14="http://schemas.microsoft.com/office/powerpoint/2010/main" val="244834035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ectTr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54</a:t>
            </a:fld>
            <a:endParaRPr lang="en-US"/>
          </a:p>
        </p:txBody>
      </p:sp>
      <p:sp>
        <p:nvSpPr>
          <p:cNvPr id="6" name="Rectangle 5"/>
          <p:cNvSpPr/>
          <p:nvPr/>
        </p:nvSpPr>
        <p:spPr>
          <a:xfrm>
            <a:off x="1672645" y="1111539"/>
            <a:ext cx="3364975" cy="2062103"/>
          </a:xfrm>
          <a:prstGeom prst="rect">
            <a:avLst/>
          </a:prstGeom>
          <a:solidFill>
            <a:srgbClr val="FFFFFF"/>
          </a:solidFill>
          <a:ln>
            <a:solidFill>
              <a:srgbClr val="000000"/>
            </a:solidFill>
          </a:ln>
        </p:spPr>
        <p:txBody>
          <a:bodyPr wrap="square">
            <a:spAutoFit/>
          </a:bodyPr>
          <a:lstStyle/>
          <a:p>
            <a:pPr marL="514350" indent="-514350">
              <a:buFont typeface="+mj-lt"/>
              <a:buAutoNum type="arabicPeriod"/>
            </a:pPr>
            <a:r>
              <a:rPr lang="en-US" sz="3200" dirty="0" smtClean="0"/>
              <a:t>Click track label to activate </a:t>
            </a:r>
            <a:r>
              <a:rPr lang="en-US" sz="3200" b="1" dirty="0" smtClean="0"/>
              <a:t>Annotation</a:t>
            </a:r>
            <a:r>
              <a:rPr lang="en-US" sz="3200" dirty="0" smtClean="0"/>
              <a:t> tab options.</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238422">
            <a:off x="3032296" y="4608258"/>
            <a:ext cx="990800" cy="764152"/>
          </a:xfrm>
          <a:prstGeom prst="rect">
            <a:avLst/>
          </a:prstGeom>
        </p:spPr>
      </p:pic>
      <p:sp>
        <p:nvSpPr>
          <p:cNvPr id="8" name="Rectangle 7"/>
          <p:cNvSpPr/>
          <p:nvPr/>
        </p:nvSpPr>
        <p:spPr>
          <a:xfrm>
            <a:off x="3003000" y="3276514"/>
            <a:ext cx="5841917" cy="1384995"/>
          </a:xfrm>
          <a:prstGeom prst="rect">
            <a:avLst/>
          </a:prstGeom>
          <a:solidFill>
            <a:srgbClr val="FFFFFF"/>
          </a:solidFill>
          <a:ln>
            <a:solidFill>
              <a:srgbClr val="000000"/>
            </a:solidFill>
          </a:ln>
        </p:spPr>
        <p:txBody>
          <a:bodyPr wrap="square">
            <a:spAutoFit/>
          </a:bodyPr>
          <a:lstStyle/>
          <a:p>
            <a:pPr marL="514350" indent="-514350">
              <a:buFont typeface="+mj-lt"/>
              <a:buAutoNum type="arabicPeriod" startAt="2"/>
            </a:pPr>
            <a:r>
              <a:rPr lang="en-US" sz="2800" dirty="0" smtClean="0"/>
              <a:t>Change Strand setting. Click "+/-" to combine forward &amp; reverse strand tracks.</a:t>
            </a:r>
            <a:endParaRPr lang="en-US" sz="2800" dirty="0"/>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7793658">
            <a:off x="900993" y="2576911"/>
            <a:ext cx="990800" cy="764152"/>
          </a:xfrm>
          <a:prstGeom prst="rect">
            <a:avLst/>
          </a:prstGeom>
        </p:spPr>
      </p:pic>
    </p:spTree>
    <p:extLst>
      <p:ext uri="{BB962C8B-B14F-4D97-AF65-F5344CB8AC3E}">
        <p14:creationId xmlns:p14="http://schemas.microsoft.com/office/powerpoint/2010/main" val="36390197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 y="102062"/>
            <a:ext cx="9073627" cy="661941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55</a:t>
            </a:fld>
            <a:endParaRPr lang="en-US"/>
          </a:p>
        </p:txBody>
      </p:sp>
      <p:sp>
        <p:nvSpPr>
          <p:cNvPr id="6" name="Rectangle 5"/>
          <p:cNvSpPr/>
          <p:nvPr/>
        </p:nvSpPr>
        <p:spPr>
          <a:xfrm>
            <a:off x="261450" y="419786"/>
            <a:ext cx="8425350" cy="584776"/>
          </a:xfrm>
          <a:prstGeom prst="rect">
            <a:avLst/>
          </a:prstGeom>
          <a:solidFill>
            <a:srgbClr val="FFFFFF"/>
          </a:solidFill>
          <a:ln>
            <a:solidFill>
              <a:srgbClr val="000000"/>
            </a:solidFill>
          </a:ln>
        </p:spPr>
        <p:txBody>
          <a:bodyPr wrap="square">
            <a:spAutoFit/>
          </a:bodyPr>
          <a:lstStyle/>
          <a:p>
            <a:pPr algn="ctr"/>
            <a:r>
              <a:rPr lang="en-US" sz="3200" dirty="0" smtClean="0"/>
              <a:t>Now forward and reverse strand are in one track.</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238422">
            <a:off x="911784" y="3678442"/>
            <a:ext cx="990800" cy="764152"/>
          </a:xfrm>
          <a:prstGeom prst="rect">
            <a:avLst/>
          </a:prstGeom>
        </p:spPr>
      </p:pic>
      <p:sp>
        <p:nvSpPr>
          <p:cNvPr id="8" name="Rectangle 7"/>
          <p:cNvSpPr/>
          <p:nvPr/>
        </p:nvSpPr>
        <p:spPr>
          <a:xfrm>
            <a:off x="161419" y="2788074"/>
            <a:ext cx="5088834" cy="954107"/>
          </a:xfrm>
          <a:prstGeom prst="rect">
            <a:avLst/>
          </a:prstGeom>
          <a:solidFill>
            <a:srgbClr val="FFFFFF"/>
          </a:solidFill>
          <a:ln>
            <a:solidFill>
              <a:srgbClr val="000000"/>
            </a:solidFill>
          </a:ln>
        </p:spPr>
        <p:txBody>
          <a:bodyPr wrap="square">
            <a:spAutoFit/>
          </a:bodyPr>
          <a:lstStyle/>
          <a:p>
            <a:r>
              <a:rPr lang="en-US" sz="2800" dirty="0" smtClean="0"/>
              <a:t>Click "V" to retract tabs and make more room to view data.</a:t>
            </a:r>
            <a:endParaRPr lang="en-US" sz="2800" dirty="0"/>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012519">
            <a:off x="3905997" y="1000620"/>
            <a:ext cx="990800" cy="764152"/>
          </a:xfrm>
          <a:prstGeom prst="rect">
            <a:avLst/>
          </a:prstGeom>
        </p:spPr>
      </p:pic>
    </p:spTree>
    <p:extLst>
      <p:ext uri="{BB962C8B-B14F-4D97-AF65-F5344CB8AC3E}">
        <p14:creationId xmlns:p14="http://schemas.microsoft.com/office/powerpoint/2010/main" val="186772706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IGB has many ways to move &amp; zoom</a:t>
            </a:r>
            <a:endParaRPr lang="en-US" dirty="0"/>
          </a:p>
        </p:txBody>
      </p:sp>
      <p:sp>
        <p:nvSpPr>
          <p:cNvPr id="3" name="Content Placeholder 2"/>
          <p:cNvSpPr>
            <a:spLocks noGrp="1"/>
          </p:cNvSpPr>
          <p:nvPr>
            <p:ph idx="1"/>
          </p:nvPr>
        </p:nvSpPr>
        <p:spPr>
          <a:xfrm>
            <a:off x="457200" y="1600200"/>
            <a:ext cx="8229600" cy="4950425"/>
          </a:xfrm>
        </p:spPr>
        <p:txBody>
          <a:bodyPr>
            <a:normAutofit fontScale="92500" lnSpcReduction="10000"/>
          </a:bodyPr>
          <a:lstStyle/>
          <a:p>
            <a:r>
              <a:rPr lang="en-US" dirty="0" smtClean="0"/>
              <a:t>Animated zooming </a:t>
            </a:r>
          </a:p>
          <a:p>
            <a:pPr lvl="1"/>
            <a:r>
              <a:rPr lang="en-US" dirty="0" smtClean="0"/>
              <a:t>click to position </a:t>
            </a:r>
            <a:r>
              <a:rPr lang="en-US" b="1" dirty="0" smtClean="0">
                <a:solidFill>
                  <a:srgbClr val="0000FF"/>
                </a:solidFill>
              </a:rPr>
              <a:t>zoom stripe</a:t>
            </a:r>
            <a:r>
              <a:rPr lang="en-US" dirty="0" smtClean="0"/>
              <a:t>, sets </a:t>
            </a:r>
            <a:r>
              <a:rPr lang="en-US" b="1" dirty="0" smtClean="0">
                <a:solidFill>
                  <a:srgbClr val="0000FF"/>
                </a:solidFill>
              </a:rPr>
              <a:t>zoom</a:t>
            </a:r>
            <a:r>
              <a:rPr lang="en-US" dirty="0" smtClean="0"/>
              <a:t> </a:t>
            </a:r>
            <a:r>
              <a:rPr lang="en-US" b="1" dirty="0" smtClean="0">
                <a:solidFill>
                  <a:srgbClr val="0000FF"/>
                </a:solidFill>
              </a:rPr>
              <a:t>focus</a:t>
            </a:r>
            <a:endParaRPr lang="en-US" b="1" dirty="0">
              <a:solidFill>
                <a:srgbClr val="0000FF"/>
              </a:solidFill>
            </a:endParaRPr>
          </a:p>
          <a:p>
            <a:pPr lvl="1"/>
            <a:r>
              <a:rPr lang="en-US" dirty="0" smtClean="0"/>
              <a:t>horizontal</a:t>
            </a:r>
            <a:r>
              <a:rPr lang="en-US" dirty="0"/>
              <a:t> </a:t>
            </a:r>
            <a:r>
              <a:rPr lang="en-US" dirty="0" smtClean="0"/>
              <a:t>zoom &amp; vertical stretch</a:t>
            </a:r>
          </a:p>
          <a:p>
            <a:r>
              <a:rPr lang="en-US" dirty="0" smtClean="0"/>
              <a:t>Moving </a:t>
            </a:r>
            <a:r>
              <a:rPr lang="en-US" dirty="0"/>
              <a:t>from side to </a:t>
            </a:r>
            <a:r>
              <a:rPr lang="en-US" dirty="0" smtClean="0"/>
              <a:t>side (panning)</a:t>
            </a:r>
          </a:p>
          <a:p>
            <a:pPr lvl="1"/>
            <a:r>
              <a:rPr lang="en-US" b="1" dirty="0" smtClean="0">
                <a:solidFill>
                  <a:srgbClr val="0000FF"/>
                </a:solidFill>
              </a:rPr>
              <a:t>arrows</a:t>
            </a:r>
            <a:r>
              <a:rPr lang="en-US" dirty="0" smtClean="0"/>
              <a:t> in toolbar</a:t>
            </a:r>
          </a:p>
          <a:p>
            <a:pPr lvl="1"/>
            <a:r>
              <a:rPr lang="en-US" dirty="0" smtClean="0"/>
              <a:t>hand icon - the </a:t>
            </a:r>
            <a:r>
              <a:rPr lang="en-US" b="1" dirty="0" smtClean="0">
                <a:solidFill>
                  <a:srgbClr val="0000FF"/>
                </a:solidFill>
              </a:rPr>
              <a:t>move tool</a:t>
            </a:r>
          </a:p>
          <a:p>
            <a:r>
              <a:rPr lang="en-US" dirty="0" smtClean="0"/>
              <a:t>Jump-zooming</a:t>
            </a:r>
          </a:p>
          <a:p>
            <a:pPr lvl="1"/>
            <a:r>
              <a:rPr lang="en-US" b="1" dirty="0" smtClean="0">
                <a:solidFill>
                  <a:srgbClr val="0000FF"/>
                </a:solidFill>
              </a:rPr>
              <a:t>Click-drag </a:t>
            </a:r>
            <a:r>
              <a:rPr lang="en-US" dirty="0" smtClean="0"/>
              <a:t>coordinate axis with arrow tool</a:t>
            </a:r>
          </a:p>
          <a:p>
            <a:pPr lvl="1"/>
            <a:r>
              <a:rPr lang="en-US" b="1" dirty="0" smtClean="0">
                <a:solidFill>
                  <a:srgbClr val="0000FF"/>
                </a:solidFill>
              </a:rPr>
              <a:t>Double-click </a:t>
            </a:r>
            <a:r>
              <a:rPr lang="en-US" dirty="0" smtClean="0"/>
              <a:t>to zoom in on a feature </a:t>
            </a:r>
          </a:p>
          <a:p>
            <a:pPr lvl="1"/>
            <a:r>
              <a:rPr lang="en-US" b="1" dirty="0" smtClean="0">
                <a:solidFill>
                  <a:srgbClr val="0000FF"/>
                </a:solidFill>
              </a:rPr>
              <a:t>Search</a:t>
            </a:r>
            <a:r>
              <a:rPr lang="en-US" dirty="0" smtClean="0"/>
              <a:t> by name</a:t>
            </a:r>
          </a:p>
        </p:txBody>
      </p:sp>
      <p:sp>
        <p:nvSpPr>
          <p:cNvPr id="4" name="Slide Number Placeholder 3"/>
          <p:cNvSpPr>
            <a:spLocks noGrp="1"/>
          </p:cNvSpPr>
          <p:nvPr>
            <p:ph type="sldNum" sz="quarter" idx="12"/>
          </p:nvPr>
        </p:nvSpPr>
        <p:spPr/>
        <p:txBody>
          <a:bodyPr/>
          <a:lstStyle/>
          <a:p>
            <a:fld id="{79C132F0-F8FC-0C46-84EA-B5899D580A11}" type="slidenum">
              <a:rPr lang="en-US" sz="2400" smtClean="0"/>
              <a:pPr/>
              <a:t>56</a:t>
            </a:fld>
            <a:endParaRPr lang="en-US" sz="2400" dirty="0"/>
          </a:p>
        </p:txBody>
      </p:sp>
    </p:spTree>
    <p:extLst>
      <p:ext uri="{BB962C8B-B14F-4D97-AF65-F5344CB8AC3E}">
        <p14:creationId xmlns:p14="http://schemas.microsoft.com/office/powerpoint/2010/main" val="42879261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Zoom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5129"/>
            <a:ext cx="9144000" cy="6670753"/>
          </a:xfrm>
          <a:prstGeom prst="rect">
            <a:avLst/>
          </a:prstGeom>
        </p:spPr>
      </p:pic>
      <p:sp>
        <p:nvSpPr>
          <p:cNvPr id="4" name="Slide Number Placeholder 3"/>
          <p:cNvSpPr>
            <a:spLocks noGrp="1"/>
          </p:cNvSpPr>
          <p:nvPr>
            <p:ph type="sldNum" sz="quarter" idx="12"/>
          </p:nvPr>
        </p:nvSpPr>
        <p:spPr>
          <a:xfrm>
            <a:off x="6553200" y="6503770"/>
            <a:ext cx="2133600" cy="365125"/>
          </a:xfrm>
          <a:solidFill>
            <a:srgbClr val="FFFFFF"/>
          </a:solidFill>
        </p:spPr>
        <p:txBody>
          <a:bodyPr/>
          <a:lstStyle/>
          <a:p>
            <a:fld id="{79C132F0-F8FC-0C46-84EA-B5899D580A11}" type="slidenum">
              <a:rPr lang="en-US" sz="2400" smtClean="0"/>
              <a:pPr/>
              <a:t>57</a:t>
            </a:fld>
            <a:endParaRPr lang="en-US" sz="2400" dirty="0"/>
          </a:p>
        </p:txBody>
      </p:sp>
      <p:sp>
        <p:nvSpPr>
          <p:cNvPr id="2" name="Title 1"/>
          <p:cNvSpPr>
            <a:spLocks noGrp="1"/>
          </p:cNvSpPr>
          <p:nvPr>
            <p:ph type="title" idx="4294967295"/>
          </p:nvPr>
        </p:nvSpPr>
        <p:spPr>
          <a:xfrm>
            <a:off x="22680" y="-19343"/>
            <a:ext cx="8969653" cy="773113"/>
          </a:xfrm>
          <a:solidFill>
            <a:srgbClr val="FFFFFF"/>
          </a:solidFill>
        </p:spPr>
        <p:txBody>
          <a:bodyPr>
            <a:noAutofit/>
          </a:bodyPr>
          <a:lstStyle/>
          <a:p>
            <a:r>
              <a:rPr lang="en-US" sz="3200" dirty="0" smtClean="0">
                <a:solidFill>
                  <a:srgbClr val="FF6600"/>
                </a:solidFill>
              </a:rPr>
              <a:t>Practice</a:t>
            </a:r>
            <a:r>
              <a:rPr lang="en-US" sz="3200" dirty="0" smtClean="0"/>
              <a:t>: Zoom to alternatively spliced gene models</a:t>
            </a:r>
            <a:endParaRPr lang="en-US" sz="3200" dirty="0"/>
          </a:p>
        </p:txBody>
      </p:sp>
      <p:sp>
        <p:nvSpPr>
          <p:cNvPr id="7" name="TextBox 6"/>
          <p:cNvSpPr txBox="1"/>
          <p:nvPr/>
        </p:nvSpPr>
        <p:spPr>
          <a:xfrm>
            <a:off x="6953250" y="1377893"/>
            <a:ext cx="2190750" cy="3046988"/>
          </a:xfrm>
          <a:prstGeom prst="rect">
            <a:avLst/>
          </a:prstGeom>
          <a:solidFill>
            <a:srgbClr val="FFFFFF"/>
          </a:solidFill>
          <a:ln>
            <a:solidFill>
              <a:srgbClr val="000000"/>
            </a:solidFill>
          </a:ln>
        </p:spPr>
        <p:txBody>
          <a:bodyPr wrap="square" rtlCol="0">
            <a:spAutoFit/>
          </a:bodyPr>
          <a:lstStyle/>
          <a:p>
            <a:pPr marL="285750" indent="-285750">
              <a:buFont typeface="+mj-lt"/>
              <a:buAutoNum type="arabicPeriod"/>
            </a:pPr>
            <a:r>
              <a:rPr lang="en-US" sz="2400" dirty="0" smtClean="0"/>
              <a:t>Click to set the zoom focus. Aim for the spot  above the  four gene models in a stack.</a:t>
            </a:r>
            <a:endParaRPr lang="en-US" sz="2400" dirty="0"/>
          </a:p>
        </p:txBody>
      </p:sp>
      <p:sp>
        <p:nvSpPr>
          <p:cNvPr id="8" name="TextBox 7"/>
          <p:cNvSpPr txBox="1"/>
          <p:nvPr/>
        </p:nvSpPr>
        <p:spPr>
          <a:xfrm>
            <a:off x="842145" y="1193817"/>
            <a:ext cx="2332855" cy="830997"/>
          </a:xfrm>
          <a:prstGeom prst="rect">
            <a:avLst/>
          </a:prstGeom>
          <a:solidFill>
            <a:srgbClr val="FFFFFF"/>
          </a:solidFill>
          <a:ln>
            <a:solidFill>
              <a:srgbClr val="000000"/>
            </a:solidFill>
          </a:ln>
        </p:spPr>
        <p:txBody>
          <a:bodyPr wrap="square" rtlCol="0">
            <a:spAutoFit/>
          </a:bodyPr>
          <a:lstStyle/>
          <a:p>
            <a:pPr marL="338138" indent="-338138">
              <a:buFont typeface="+mj-lt"/>
              <a:buAutoNum type="arabicPeriod" startAt="2"/>
            </a:pPr>
            <a:r>
              <a:rPr lang="en-US" sz="2400" dirty="0" smtClean="0"/>
              <a:t>Drag slider to zoom in </a:t>
            </a:r>
            <a:endParaRPr lang="en-US" sz="2400" dirty="0"/>
          </a:p>
        </p:txBody>
      </p:sp>
      <p:pic>
        <p:nvPicPr>
          <p:cNvPr id="9" name="Picture 8"/>
          <p:cNvPicPr>
            <a:picLocks noChangeAspect="1"/>
          </p:cNvPicPr>
          <p:nvPr/>
        </p:nvPicPr>
        <p:blipFill>
          <a:blip r:embed="rId3"/>
          <a:stretch>
            <a:fillRect/>
          </a:stretch>
        </p:blipFill>
        <p:spPr>
          <a:xfrm rot="14990578">
            <a:off x="2987121" y="1087783"/>
            <a:ext cx="944370" cy="763127"/>
          </a:xfrm>
          <a:prstGeom prst="rect">
            <a:avLst/>
          </a:prstGeom>
        </p:spPr>
      </p:pic>
      <p:sp>
        <p:nvSpPr>
          <p:cNvPr id="10" name="Rectangle 9"/>
          <p:cNvSpPr/>
          <p:nvPr/>
        </p:nvSpPr>
        <p:spPr>
          <a:xfrm>
            <a:off x="5928265" y="1295287"/>
            <a:ext cx="300082" cy="369332"/>
          </a:xfrm>
          <a:prstGeom prst="rect">
            <a:avLst/>
          </a:prstGeom>
        </p:spPr>
        <p:txBody>
          <a:bodyPr wrap="none">
            <a:spAutoFit/>
          </a:bodyPr>
          <a:lstStyle/>
          <a:p>
            <a:r>
              <a:rPr lang="en-US" b="1" dirty="0">
                <a:solidFill>
                  <a:srgbClr val="FF0000"/>
                </a:solidFill>
              </a:rPr>
              <a:t>*</a:t>
            </a:r>
            <a:endParaRPr lang="en-US" dirty="0"/>
          </a:p>
        </p:txBody>
      </p:sp>
      <p:pic>
        <p:nvPicPr>
          <p:cNvPr id="12" name="Picture 11"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8675961">
            <a:off x="6034126" y="859637"/>
            <a:ext cx="1196906" cy="923112"/>
          </a:xfrm>
          <a:prstGeom prst="rect">
            <a:avLst/>
          </a:prstGeom>
        </p:spPr>
      </p:pic>
      <p:sp>
        <p:nvSpPr>
          <p:cNvPr id="13" name="TextBox 12"/>
          <p:cNvSpPr txBox="1"/>
          <p:nvPr/>
        </p:nvSpPr>
        <p:spPr>
          <a:xfrm>
            <a:off x="1566291" y="2471574"/>
            <a:ext cx="3826849" cy="2677656"/>
          </a:xfrm>
          <a:prstGeom prst="rect">
            <a:avLst/>
          </a:prstGeom>
          <a:solidFill>
            <a:srgbClr val="FFFFFF"/>
          </a:solidFill>
          <a:ln>
            <a:solidFill>
              <a:srgbClr val="000000"/>
            </a:solidFill>
          </a:ln>
        </p:spPr>
        <p:txBody>
          <a:bodyPr wrap="square" rtlCol="0">
            <a:spAutoFit/>
          </a:bodyPr>
          <a:lstStyle/>
          <a:p>
            <a:r>
              <a:rPr lang="en-US" sz="2400" dirty="0"/>
              <a:t>G</a:t>
            </a:r>
            <a:r>
              <a:rPr lang="en-US" sz="2400" dirty="0" smtClean="0"/>
              <a:t>ray line is the </a:t>
            </a:r>
            <a:r>
              <a:rPr lang="en-US" sz="2400" b="1" dirty="0" smtClean="0"/>
              <a:t>zoom stripe</a:t>
            </a:r>
            <a:r>
              <a:rPr lang="en-US" sz="2400" dirty="0" smtClean="0"/>
              <a:t>. It focuses zooming. When you zoom, it stays in place while the display stretches or contracts on either side. It also serves as a ruler to compare boundaries.</a:t>
            </a:r>
            <a:endParaRPr lang="en-US" sz="2400" dirty="0"/>
          </a:p>
        </p:txBody>
      </p:sp>
      <p:pic>
        <p:nvPicPr>
          <p:cNvPr id="16" name="Picture 15"/>
          <p:cNvPicPr>
            <a:picLocks noChangeAspect="1"/>
          </p:cNvPicPr>
          <p:nvPr/>
        </p:nvPicPr>
        <p:blipFill>
          <a:blip r:embed="rId3"/>
          <a:stretch>
            <a:fillRect/>
          </a:stretch>
        </p:blipFill>
        <p:spPr>
          <a:xfrm rot="10329490" flipH="1">
            <a:off x="5298978" y="3434708"/>
            <a:ext cx="830754" cy="671316"/>
          </a:xfrm>
          <a:prstGeom prst="rect">
            <a:avLst/>
          </a:prstGeom>
        </p:spPr>
      </p:pic>
    </p:spTree>
    <p:extLst>
      <p:ext uri="{BB962C8B-B14F-4D97-AF65-F5344CB8AC3E}">
        <p14:creationId xmlns:p14="http://schemas.microsoft.com/office/powerpoint/2010/main" val="35682656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om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12" y="113401"/>
            <a:ext cx="9122488" cy="665505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58</a:t>
            </a:fld>
            <a:endParaRPr lang="en-US"/>
          </a:p>
        </p:txBody>
      </p:sp>
      <p:sp>
        <p:nvSpPr>
          <p:cNvPr id="5" name="TextBox 4"/>
          <p:cNvSpPr txBox="1"/>
          <p:nvPr/>
        </p:nvSpPr>
        <p:spPr>
          <a:xfrm>
            <a:off x="3742081" y="1442181"/>
            <a:ext cx="2070627" cy="1938992"/>
          </a:xfrm>
          <a:prstGeom prst="rect">
            <a:avLst/>
          </a:prstGeom>
          <a:solidFill>
            <a:srgbClr val="FFFFFF"/>
          </a:solidFill>
          <a:ln>
            <a:solidFill>
              <a:srgbClr val="000000"/>
            </a:solidFill>
          </a:ln>
        </p:spPr>
        <p:txBody>
          <a:bodyPr wrap="square" rtlCol="0">
            <a:spAutoFit/>
          </a:bodyPr>
          <a:lstStyle/>
          <a:p>
            <a:r>
              <a:rPr lang="en-US" sz="2400" dirty="0" smtClean="0"/>
              <a:t>Notice how </a:t>
            </a:r>
            <a:r>
              <a:rPr lang="en-US" sz="2400" b="1" dirty="0" smtClean="0"/>
              <a:t>zoom stripe</a:t>
            </a:r>
            <a:r>
              <a:rPr lang="en-US" sz="2400" dirty="0"/>
              <a:t> </a:t>
            </a:r>
            <a:r>
              <a:rPr lang="en-US" sz="2400" dirty="0" smtClean="0"/>
              <a:t>did not move during the zoom. </a:t>
            </a:r>
            <a:endParaRPr lang="en-US" sz="2400" dirty="0"/>
          </a:p>
        </p:txBody>
      </p:sp>
      <p:pic>
        <p:nvPicPr>
          <p:cNvPr id="6" name="Picture 5"/>
          <p:cNvPicPr>
            <a:picLocks noChangeAspect="1"/>
          </p:cNvPicPr>
          <p:nvPr/>
        </p:nvPicPr>
        <p:blipFill>
          <a:blip r:embed="rId3"/>
          <a:stretch>
            <a:fillRect/>
          </a:stretch>
        </p:blipFill>
        <p:spPr>
          <a:xfrm rot="10329490" flipH="1">
            <a:off x="5298978" y="3434708"/>
            <a:ext cx="830754" cy="671316"/>
          </a:xfrm>
          <a:prstGeom prst="rect">
            <a:avLst/>
          </a:prstGeom>
        </p:spPr>
      </p:pic>
    </p:spTree>
    <p:extLst>
      <p:ext uri="{BB962C8B-B14F-4D97-AF65-F5344CB8AC3E}">
        <p14:creationId xmlns:p14="http://schemas.microsoft.com/office/powerpoint/2010/main" val="70553889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umpZoomInProgres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36320"/>
            <a:ext cx="9144000" cy="6672859"/>
          </a:xfrm>
          <a:prstGeom prst="rect">
            <a:avLst/>
          </a:prstGeom>
        </p:spPr>
      </p:pic>
      <p:sp>
        <p:nvSpPr>
          <p:cNvPr id="4" name="Slide Number Placeholder 3"/>
          <p:cNvSpPr>
            <a:spLocks noGrp="1"/>
          </p:cNvSpPr>
          <p:nvPr>
            <p:ph type="sldNum" sz="quarter" idx="12"/>
          </p:nvPr>
        </p:nvSpPr>
        <p:spPr>
          <a:xfrm>
            <a:off x="6553200" y="6503770"/>
            <a:ext cx="2133600" cy="365125"/>
          </a:xfrm>
          <a:solidFill>
            <a:srgbClr val="FFFFFF"/>
          </a:solidFill>
        </p:spPr>
        <p:txBody>
          <a:bodyPr/>
          <a:lstStyle/>
          <a:p>
            <a:fld id="{79C132F0-F8FC-0C46-84EA-B5899D580A11}" type="slidenum">
              <a:rPr lang="en-US" sz="2400" smtClean="0"/>
              <a:pPr/>
              <a:t>59</a:t>
            </a:fld>
            <a:endParaRPr lang="en-US" sz="2400" dirty="0"/>
          </a:p>
        </p:txBody>
      </p:sp>
      <p:sp>
        <p:nvSpPr>
          <p:cNvPr id="2" name="Title 1"/>
          <p:cNvSpPr>
            <a:spLocks noGrp="1"/>
          </p:cNvSpPr>
          <p:nvPr>
            <p:ph type="title" idx="4294967295"/>
          </p:nvPr>
        </p:nvSpPr>
        <p:spPr>
          <a:xfrm>
            <a:off x="361515" y="-55340"/>
            <a:ext cx="8229600" cy="773113"/>
          </a:xfrm>
          <a:solidFill>
            <a:srgbClr val="FFFFFF"/>
          </a:solidFill>
        </p:spPr>
        <p:txBody>
          <a:bodyPr>
            <a:normAutofit fontScale="90000"/>
          </a:bodyPr>
          <a:lstStyle/>
          <a:p>
            <a:r>
              <a:rPr lang="en-US" dirty="0" smtClean="0">
                <a:solidFill>
                  <a:srgbClr val="FF6600"/>
                </a:solidFill>
              </a:rPr>
              <a:t>Practice</a:t>
            </a:r>
            <a:r>
              <a:rPr lang="en-US" dirty="0" smtClean="0"/>
              <a:t>: Click-drag axis to jump-zoom</a:t>
            </a:r>
            <a:endParaRPr lang="en-US" dirty="0"/>
          </a:p>
        </p:txBody>
      </p:sp>
      <p:sp>
        <p:nvSpPr>
          <p:cNvPr id="7" name="TextBox 6"/>
          <p:cNvSpPr txBox="1"/>
          <p:nvPr/>
        </p:nvSpPr>
        <p:spPr>
          <a:xfrm>
            <a:off x="2971300" y="1274191"/>
            <a:ext cx="3378897" cy="461665"/>
          </a:xfrm>
          <a:prstGeom prst="rect">
            <a:avLst/>
          </a:prstGeom>
          <a:solidFill>
            <a:srgbClr val="FFFFFF"/>
          </a:solidFill>
          <a:ln>
            <a:solidFill>
              <a:srgbClr val="000000"/>
            </a:solidFill>
          </a:ln>
        </p:spPr>
        <p:txBody>
          <a:bodyPr wrap="square" rtlCol="0">
            <a:spAutoFit/>
          </a:bodyPr>
          <a:lstStyle/>
          <a:p>
            <a:r>
              <a:rPr lang="en-US" sz="2400" dirty="0"/>
              <a:t>1</a:t>
            </a:r>
            <a:r>
              <a:rPr lang="en-US" sz="2400" dirty="0" smtClean="0"/>
              <a:t>. Select arrow tool</a:t>
            </a:r>
            <a:endParaRPr lang="en-US" sz="2400" dirty="0"/>
          </a:p>
        </p:txBody>
      </p:sp>
      <p:sp>
        <p:nvSpPr>
          <p:cNvPr id="8" name="TextBox 7"/>
          <p:cNvSpPr txBox="1"/>
          <p:nvPr/>
        </p:nvSpPr>
        <p:spPr>
          <a:xfrm>
            <a:off x="493552" y="4157903"/>
            <a:ext cx="3248529" cy="461665"/>
          </a:xfrm>
          <a:prstGeom prst="rect">
            <a:avLst/>
          </a:prstGeom>
          <a:solidFill>
            <a:srgbClr val="FFFFFF"/>
          </a:solidFill>
          <a:ln>
            <a:solidFill>
              <a:srgbClr val="000000"/>
            </a:solidFill>
          </a:ln>
        </p:spPr>
        <p:txBody>
          <a:bodyPr wrap="square" rtlCol="0">
            <a:spAutoFit/>
          </a:bodyPr>
          <a:lstStyle/>
          <a:p>
            <a:r>
              <a:rPr lang="en-US" sz="2400" dirty="0" smtClean="0"/>
              <a:t>2. Click coordinates axis. </a:t>
            </a:r>
            <a:endParaRPr lang="en-US" sz="2400" dirty="0"/>
          </a:p>
        </p:txBody>
      </p:sp>
      <p:pic>
        <p:nvPicPr>
          <p:cNvPr id="9" name="Picture 8"/>
          <p:cNvPicPr>
            <a:picLocks noChangeAspect="1"/>
          </p:cNvPicPr>
          <p:nvPr/>
        </p:nvPicPr>
        <p:blipFill>
          <a:blip r:embed="rId3"/>
          <a:stretch>
            <a:fillRect/>
          </a:stretch>
        </p:blipFill>
        <p:spPr>
          <a:xfrm rot="15962114">
            <a:off x="2085816" y="1087688"/>
            <a:ext cx="944370" cy="763127"/>
          </a:xfrm>
          <a:prstGeom prst="rect">
            <a:avLst/>
          </a:prstGeom>
        </p:spPr>
      </p:pic>
      <p:pic>
        <p:nvPicPr>
          <p:cNvPr id="13" name="Picture 12"/>
          <p:cNvPicPr>
            <a:picLocks noChangeAspect="1"/>
          </p:cNvPicPr>
          <p:nvPr/>
        </p:nvPicPr>
        <p:blipFill>
          <a:blip r:embed="rId3"/>
          <a:stretch>
            <a:fillRect/>
          </a:stretch>
        </p:blipFill>
        <p:spPr>
          <a:xfrm rot="4888004">
            <a:off x="1073344" y="4837697"/>
            <a:ext cx="944370" cy="763127"/>
          </a:xfrm>
          <a:prstGeom prst="rect">
            <a:avLst/>
          </a:prstGeom>
        </p:spPr>
      </p:pic>
      <p:sp>
        <p:nvSpPr>
          <p:cNvPr id="14" name="TextBox 13"/>
          <p:cNvSpPr txBox="1"/>
          <p:nvPr/>
        </p:nvSpPr>
        <p:spPr>
          <a:xfrm>
            <a:off x="2603361" y="4845034"/>
            <a:ext cx="3486024" cy="461665"/>
          </a:xfrm>
          <a:prstGeom prst="rect">
            <a:avLst/>
          </a:prstGeom>
          <a:solidFill>
            <a:srgbClr val="FFFFFF"/>
          </a:solidFill>
          <a:ln>
            <a:solidFill>
              <a:srgbClr val="000000"/>
            </a:solidFill>
          </a:ln>
        </p:spPr>
        <p:txBody>
          <a:bodyPr wrap="square" rtlCol="0">
            <a:spAutoFit/>
          </a:bodyPr>
          <a:lstStyle/>
          <a:p>
            <a:r>
              <a:rPr lang="en-US" sz="2400" dirty="0"/>
              <a:t>3</a:t>
            </a:r>
            <a:r>
              <a:rPr lang="en-US" sz="2400" dirty="0" smtClean="0"/>
              <a:t>. Drag right and release. </a:t>
            </a:r>
            <a:endParaRPr lang="en-US" sz="2400" dirty="0"/>
          </a:p>
        </p:txBody>
      </p:sp>
      <p:pic>
        <p:nvPicPr>
          <p:cNvPr id="16" name="Picture 15"/>
          <p:cNvPicPr>
            <a:picLocks noChangeAspect="1"/>
          </p:cNvPicPr>
          <p:nvPr/>
        </p:nvPicPr>
        <p:blipFill>
          <a:blip r:embed="rId4"/>
          <a:stretch>
            <a:fillRect/>
          </a:stretch>
        </p:blipFill>
        <p:spPr>
          <a:xfrm>
            <a:off x="5630171" y="1315467"/>
            <a:ext cx="503119" cy="399915"/>
          </a:xfrm>
          <a:prstGeom prst="rect">
            <a:avLst/>
          </a:prstGeom>
        </p:spPr>
      </p:pic>
    </p:spTree>
    <p:extLst>
      <p:ext uri="{BB962C8B-B14F-4D97-AF65-F5344CB8AC3E}">
        <p14:creationId xmlns:p14="http://schemas.microsoft.com/office/powerpoint/2010/main" val="644657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294" y="238279"/>
            <a:ext cx="8753706" cy="1143000"/>
          </a:xfrm>
        </p:spPr>
        <p:txBody>
          <a:bodyPr>
            <a:normAutofit fontScale="90000"/>
          </a:bodyPr>
          <a:lstStyle/>
          <a:p>
            <a:r>
              <a:rPr lang="en-US" dirty="0" smtClean="0"/>
              <a:t>Paired end sequencing produces </a:t>
            </a:r>
            <a:br>
              <a:rPr lang="en-US" dirty="0" smtClean="0"/>
            </a:br>
            <a:r>
              <a:rPr lang="en-US" dirty="0" smtClean="0"/>
              <a:t>2 FASTQ files with millions of records</a:t>
            </a:r>
            <a:endParaRPr lang="en-US" dirty="0"/>
          </a:p>
        </p:txBody>
      </p:sp>
      <p:sp>
        <p:nvSpPr>
          <p:cNvPr id="2" name="Slide Number Placeholder 1"/>
          <p:cNvSpPr>
            <a:spLocks noGrp="1"/>
          </p:cNvSpPr>
          <p:nvPr>
            <p:ph type="sldNum" sz="quarter" idx="12"/>
          </p:nvPr>
        </p:nvSpPr>
        <p:spPr/>
        <p:txBody>
          <a:bodyPr/>
          <a:lstStyle/>
          <a:p>
            <a:fld id="{79C132F0-F8FC-0C46-84EA-B5899D580A11}" type="slidenum">
              <a:rPr lang="en-US" sz="1600" smtClean="0"/>
              <a:t>6</a:t>
            </a:fld>
            <a:endParaRPr lang="en-US" sz="1600" dirty="0"/>
          </a:p>
        </p:txBody>
      </p:sp>
      <p:sp>
        <p:nvSpPr>
          <p:cNvPr id="3" name="Rectangle 2"/>
          <p:cNvSpPr/>
          <p:nvPr/>
        </p:nvSpPr>
        <p:spPr>
          <a:xfrm>
            <a:off x="42574" y="1800107"/>
            <a:ext cx="912750" cy="954107"/>
          </a:xfrm>
          <a:prstGeom prst="rect">
            <a:avLst/>
          </a:prstGeom>
        </p:spPr>
        <p:txBody>
          <a:bodyPr wrap="none">
            <a:spAutoFit/>
          </a:bodyPr>
          <a:lstStyle/>
          <a:p>
            <a:pPr algn="ctr"/>
            <a:r>
              <a:rPr lang="en-US" sz="2800" smtClean="0"/>
              <a:t>Read</a:t>
            </a:r>
          </a:p>
          <a:p>
            <a:pPr algn="ctr"/>
            <a:r>
              <a:rPr lang="en-US" sz="2800" dirty="0" smtClean="0"/>
              <a:t>1</a:t>
            </a:r>
            <a:endParaRPr lang="en-US" sz="2800" dirty="0"/>
          </a:p>
        </p:txBody>
      </p:sp>
      <p:sp>
        <p:nvSpPr>
          <p:cNvPr id="10" name="Rectangle 9"/>
          <p:cNvSpPr/>
          <p:nvPr/>
        </p:nvSpPr>
        <p:spPr>
          <a:xfrm>
            <a:off x="75335" y="3400417"/>
            <a:ext cx="912750" cy="954107"/>
          </a:xfrm>
          <a:prstGeom prst="rect">
            <a:avLst/>
          </a:prstGeom>
        </p:spPr>
        <p:txBody>
          <a:bodyPr wrap="none">
            <a:spAutoFit/>
          </a:bodyPr>
          <a:lstStyle/>
          <a:p>
            <a:pPr algn="ctr"/>
            <a:r>
              <a:rPr lang="en-US" sz="2800" smtClean="0"/>
              <a:t>Read</a:t>
            </a:r>
          </a:p>
          <a:p>
            <a:pPr algn="ctr"/>
            <a:r>
              <a:rPr lang="en-US" sz="2800" dirty="0" smtClean="0"/>
              <a:t>2</a:t>
            </a:r>
            <a:endParaRPr lang="en-US" sz="2800" dirty="0"/>
          </a:p>
        </p:txBody>
      </p:sp>
      <p:pic>
        <p:nvPicPr>
          <p:cNvPr id="5" name="Picture 4"/>
          <p:cNvPicPr>
            <a:picLocks noChangeAspect="1"/>
          </p:cNvPicPr>
          <p:nvPr/>
        </p:nvPicPr>
        <p:blipFill>
          <a:blip r:embed="rId3"/>
          <a:stretch>
            <a:fillRect/>
          </a:stretch>
        </p:blipFill>
        <p:spPr>
          <a:xfrm>
            <a:off x="879229" y="3235757"/>
            <a:ext cx="8006862" cy="1368186"/>
          </a:xfrm>
          <a:prstGeom prst="rect">
            <a:avLst/>
          </a:prstGeom>
        </p:spPr>
      </p:pic>
      <p:pic>
        <p:nvPicPr>
          <p:cNvPr id="14" name="Picture 13"/>
          <p:cNvPicPr>
            <a:picLocks noChangeAspect="1"/>
          </p:cNvPicPr>
          <p:nvPr/>
        </p:nvPicPr>
        <p:blipFill>
          <a:blip r:embed="rId4"/>
          <a:stretch>
            <a:fillRect/>
          </a:stretch>
        </p:blipFill>
        <p:spPr>
          <a:xfrm>
            <a:off x="879229" y="1626810"/>
            <a:ext cx="8006862" cy="1368186"/>
          </a:xfrm>
          <a:prstGeom prst="rect">
            <a:avLst/>
          </a:prstGeom>
        </p:spPr>
      </p:pic>
      <p:sp>
        <p:nvSpPr>
          <p:cNvPr id="15" name="Rectangle 14"/>
          <p:cNvSpPr/>
          <p:nvPr/>
        </p:nvSpPr>
        <p:spPr>
          <a:xfrm>
            <a:off x="6506238" y="1669099"/>
            <a:ext cx="322524" cy="369332"/>
          </a:xfrm>
          <a:prstGeom prst="rect">
            <a:avLst/>
          </a:prstGeom>
        </p:spPr>
        <p:txBody>
          <a:bodyPr wrap="none">
            <a:spAutoFit/>
          </a:bodyPr>
          <a:lstStyle/>
          <a:p>
            <a:r>
              <a:rPr lang="en-US" b="1" dirty="0">
                <a:solidFill>
                  <a:srgbClr val="FC4F08"/>
                </a:solidFill>
                <a:latin typeface="Courier"/>
                <a:cs typeface="Courier"/>
              </a:rPr>
              <a:t>1</a:t>
            </a:r>
            <a:endParaRPr lang="en-US" b="1" dirty="0">
              <a:solidFill>
                <a:srgbClr val="FC4F08"/>
              </a:solidFill>
            </a:endParaRPr>
          </a:p>
        </p:txBody>
      </p:sp>
      <p:sp>
        <p:nvSpPr>
          <p:cNvPr id="16" name="Rectangle 15"/>
          <p:cNvSpPr/>
          <p:nvPr/>
        </p:nvSpPr>
        <p:spPr>
          <a:xfrm>
            <a:off x="6506238" y="3288612"/>
            <a:ext cx="322524" cy="369332"/>
          </a:xfrm>
          <a:prstGeom prst="rect">
            <a:avLst/>
          </a:prstGeom>
        </p:spPr>
        <p:txBody>
          <a:bodyPr wrap="none">
            <a:spAutoFit/>
          </a:bodyPr>
          <a:lstStyle/>
          <a:p>
            <a:r>
              <a:rPr lang="en-US" b="1" dirty="0" smtClean="0">
                <a:solidFill>
                  <a:srgbClr val="FC4F08"/>
                </a:solidFill>
                <a:latin typeface="Courier"/>
                <a:cs typeface="Courier"/>
              </a:rPr>
              <a:t>2</a:t>
            </a:r>
            <a:endParaRPr lang="en-US" b="1" dirty="0">
              <a:solidFill>
                <a:srgbClr val="FC4F08"/>
              </a:solidFill>
            </a:endParaRPr>
          </a:p>
        </p:txBody>
      </p:sp>
      <p:sp>
        <p:nvSpPr>
          <p:cNvPr id="12" name="Content Placeholder 3"/>
          <p:cNvSpPr txBox="1">
            <a:spLocks/>
          </p:cNvSpPr>
          <p:nvPr/>
        </p:nvSpPr>
        <p:spPr>
          <a:xfrm>
            <a:off x="1838516" y="4603943"/>
            <a:ext cx="8229600" cy="2756427"/>
          </a:xfrm>
          <a:prstGeom prst="rect">
            <a:avLst/>
          </a:prstGeom>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dirty="0" smtClean="0"/>
              <a:t>Line 1 – </a:t>
            </a:r>
            <a:r>
              <a:rPr lang="en-US" b="1" dirty="0" smtClean="0">
                <a:solidFill>
                  <a:srgbClr val="FC4F08"/>
                </a:solidFill>
              </a:rPr>
              <a:t>name</a:t>
            </a:r>
            <a:r>
              <a:rPr lang="en-US" b="1" dirty="0" smtClean="0"/>
              <a:t>,</a:t>
            </a:r>
            <a:r>
              <a:rPr lang="en-US" b="1" dirty="0" smtClean="0">
                <a:solidFill>
                  <a:srgbClr val="0000FF"/>
                </a:solidFill>
              </a:rPr>
              <a:t> </a:t>
            </a:r>
            <a:r>
              <a:rPr lang="en-US" dirty="0" smtClean="0">
                <a:solidFill>
                  <a:srgbClr val="000000"/>
                </a:solidFill>
              </a:rPr>
              <a:t>starts with </a:t>
            </a:r>
            <a:r>
              <a:rPr lang="en-US" sz="3200" b="1" dirty="0" smtClean="0">
                <a:solidFill>
                  <a:srgbClr val="000000"/>
                </a:solidFill>
              </a:rPr>
              <a:t>@</a:t>
            </a:r>
          </a:p>
          <a:p>
            <a:pPr lvl="2"/>
            <a:r>
              <a:rPr lang="en-US" dirty="0" smtClean="0"/>
              <a:t>Line 2 – </a:t>
            </a:r>
            <a:r>
              <a:rPr lang="en-US" b="1" dirty="0" smtClean="0">
                <a:solidFill>
                  <a:srgbClr val="FC4F08"/>
                </a:solidFill>
              </a:rPr>
              <a:t>sequence</a:t>
            </a:r>
          </a:p>
          <a:p>
            <a:pPr lvl="2"/>
            <a:r>
              <a:rPr lang="en-US" dirty="0" smtClean="0"/>
              <a:t>Line 3 – </a:t>
            </a:r>
            <a:r>
              <a:rPr lang="en-US" dirty="0"/>
              <a:t>can contain </a:t>
            </a:r>
            <a:r>
              <a:rPr lang="en-US" dirty="0" smtClean="0"/>
              <a:t>anything</a:t>
            </a:r>
            <a:r>
              <a:rPr lang="en-US" dirty="0" smtClean="0">
                <a:solidFill>
                  <a:srgbClr val="000000"/>
                </a:solidFill>
              </a:rPr>
              <a:t>, </a:t>
            </a:r>
            <a:r>
              <a:rPr lang="en-US" dirty="0" smtClean="0"/>
              <a:t>starts with </a:t>
            </a:r>
            <a:r>
              <a:rPr lang="en-US" sz="3200" dirty="0" smtClean="0">
                <a:solidFill>
                  <a:srgbClr val="000000"/>
                </a:solidFill>
              </a:rPr>
              <a:t>+</a:t>
            </a:r>
            <a:endParaRPr lang="en-US" dirty="0" smtClean="0">
              <a:solidFill>
                <a:srgbClr val="000000"/>
              </a:solidFill>
            </a:endParaRPr>
          </a:p>
          <a:p>
            <a:pPr lvl="2"/>
            <a:r>
              <a:rPr lang="en-US" dirty="0" smtClean="0"/>
              <a:t>Line 4 – </a:t>
            </a:r>
            <a:r>
              <a:rPr lang="en-US" b="1" dirty="0" smtClean="0">
                <a:solidFill>
                  <a:srgbClr val="FC4F08"/>
                </a:solidFill>
              </a:rPr>
              <a:t>quality scores</a:t>
            </a:r>
            <a:endParaRPr lang="en-US" b="1" dirty="0" smtClean="0">
              <a:solidFill>
                <a:srgbClr val="000000"/>
              </a:solidFill>
            </a:endParaRPr>
          </a:p>
        </p:txBody>
      </p:sp>
      <p:sp>
        <p:nvSpPr>
          <p:cNvPr id="7" name="TextBox 6"/>
          <p:cNvSpPr txBox="1"/>
          <p:nvPr/>
        </p:nvSpPr>
        <p:spPr>
          <a:xfrm>
            <a:off x="968599" y="5111585"/>
            <a:ext cx="1265603" cy="1077218"/>
          </a:xfrm>
          <a:prstGeom prst="rect">
            <a:avLst/>
          </a:prstGeom>
          <a:noFill/>
        </p:spPr>
        <p:txBody>
          <a:bodyPr wrap="none" rtlCol="0">
            <a:spAutoFit/>
          </a:bodyPr>
          <a:lstStyle/>
          <a:p>
            <a:r>
              <a:rPr lang="en-US" sz="3200" dirty="0" smtClean="0"/>
              <a:t>FASTQ</a:t>
            </a:r>
          </a:p>
          <a:p>
            <a:r>
              <a:rPr lang="en-US" sz="3200" dirty="0"/>
              <a:t>r</a:t>
            </a:r>
            <a:r>
              <a:rPr lang="en-US" sz="3200" dirty="0" smtClean="0"/>
              <a:t>ecord</a:t>
            </a:r>
            <a:endParaRPr lang="en-US" sz="3200" dirty="0"/>
          </a:p>
        </p:txBody>
      </p:sp>
      <p:sp>
        <p:nvSpPr>
          <p:cNvPr id="11" name="Left Brace 10"/>
          <p:cNvSpPr/>
          <p:nvPr/>
        </p:nvSpPr>
        <p:spPr>
          <a:xfrm>
            <a:off x="2234202" y="4724400"/>
            <a:ext cx="549417" cy="1814512"/>
          </a:xfrm>
          <a:prstGeom prst="leftBrace">
            <a:avLst>
              <a:gd name="adj1" fmla="val 37805"/>
              <a:gd name="adj2" fmla="val 50000"/>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7086671" y="4124235"/>
            <a:ext cx="2057329" cy="1200329"/>
          </a:xfrm>
          <a:prstGeom prst="rect">
            <a:avLst/>
          </a:prstGeom>
          <a:solidFill>
            <a:schemeClr val="bg1"/>
          </a:solidFill>
          <a:ln>
            <a:solidFill>
              <a:srgbClr val="000000"/>
            </a:solidFill>
          </a:ln>
        </p:spPr>
        <p:txBody>
          <a:bodyPr wrap="square" rtlCol="0">
            <a:spAutoFit/>
          </a:bodyPr>
          <a:lstStyle/>
          <a:p>
            <a:r>
              <a:rPr lang="en-US" b="1" dirty="0" smtClean="0">
                <a:solidFill>
                  <a:srgbClr val="3366FF"/>
                </a:solidFill>
              </a:rPr>
              <a:t>Tip</a:t>
            </a:r>
            <a:r>
              <a:rPr lang="en-US" dirty="0" smtClean="0"/>
              <a:t>: Use </a:t>
            </a:r>
            <a:r>
              <a:rPr lang="en-US" dirty="0" err="1" smtClean="0"/>
              <a:t>FastQC</a:t>
            </a:r>
            <a:r>
              <a:rPr lang="en-US" dirty="0" smtClean="0"/>
              <a:t> to visualize quality score distribution per base</a:t>
            </a:r>
            <a:endParaRPr lang="en-US" dirty="0"/>
          </a:p>
        </p:txBody>
      </p:sp>
    </p:spTree>
    <p:extLst>
      <p:ext uri="{BB962C8B-B14F-4D97-AF65-F5344CB8AC3E}">
        <p14:creationId xmlns:p14="http://schemas.microsoft.com/office/powerpoint/2010/main" val="11513892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ZoomedI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9769"/>
            <a:ext cx="9144000" cy="6670753"/>
          </a:xfrm>
          <a:prstGeom prst="rect">
            <a:avLst/>
          </a:prstGeom>
        </p:spPr>
      </p:pic>
      <p:sp>
        <p:nvSpPr>
          <p:cNvPr id="2" name="Slide Number Placeholder 1"/>
          <p:cNvSpPr>
            <a:spLocks noGrp="1"/>
          </p:cNvSpPr>
          <p:nvPr>
            <p:ph type="sldNum" sz="quarter" idx="12"/>
          </p:nvPr>
        </p:nvSpPr>
        <p:spPr>
          <a:xfrm>
            <a:off x="6553200" y="6447070"/>
            <a:ext cx="2133600" cy="365125"/>
          </a:xfrm>
        </p:spPr>
        <p:txBody>
          <a:bodyPr/>
          <a:lstStyle/>
          <a:p>
            <a:fld id="{79C132F0-F8FC-0C46-84EA-B5899D580A11}" type="slidenum">
              <a:rPr lang="en-US" smtClean="0"/>
              <a:pPr/>
              <a:t>60</a:t>
            </a:fld>
            <a:endParaRPr lang="en-US"/>
          </a:p>
        </p:txBody>
      </p:sp>
      <p:sp>
        <p:nvSpPr>
          <p:cNvPr id="4" name="Title 1"/>
          <p:cNvSpPr txBox="1">
            <a:spLocks/>
          </p:cNvSpPr>
          <p:nvPr/>
        </p:nvSpPr>
        <p:spPr>
          <a:xfrm>
            <a:off x="361515" y="-55340"/>
            <a:ext cx="8229600" cy="773113"/>
          </a:xfrm>
          <a:prstGeom prst="rect">
            <a:avLst/>
          </a:prstGeom>
          <a:solidFill>
            <a:srgbClr val="FFFFFF"/>
          </a:solidFill>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6600"/>
                </a:solidFill>
              </a:rPr>
              <a:t>Practice</a:t>
            </a:r>
            <a:r>
              <a:rPr lang="en-US" dirty="0" smtClean="0"/>
              <a:t>: Double-click a label to zoom in </a:t>
            </a:r>
            <a:endParaRPr lang="en-US" dirty="0"/>
          </a:p>
        </p:txBody>
      </p:sp>
      <p:sp>
        <p:nvSpPr>
          <p:cNvPr id="5" name="TextBox 4"/>
          <p:cNvSpPr txBox="1"/>
          <p:nvPr/>
        </p:nvSpPr>
        <p:spPr>
          <a:xfrm>
            <a:off x="480992" y="2803880"/>
            <a:ext cx="2710333" cy="830997"/>
          </a:xfrm>
          <a:prstGeom prst="rect">
            <a:avLst/>
          </a:prstGeom>
          <a:solidFill>
            <a:srgbClr val="FFFFFF"/>
          </a:solidFill>
          <a:ln>
            <a:solidFill>
              <a:srgbClr val="000000"/>
            </a:solidFill>
          </a:ln>
        </p:spPr>
        <p:txBody>
          <a:bodyPr wrap="square" rtlCol="0">
            <a:spAutoFit/>
          </a:bodyPr>
          <a:lstStyle/>
          <a:p>
            <a:r>
              <a:rPr lang="en-US" sz="2400" dirty="0"/>
              <a:t>1</a:t>
            </a:r>
            <a:r>
              <a:rPr lang="en-US" sz="2400" dirty="0" smtClean="0"/>
              <a:t>. Double-click gene model label.</a:t>
            </a:r>
            <a:endParaRPr lang="en-US" sz="2400" dirty="0"/>
          </a:p>
        </p:txBody>
      </p:sp>
      <p:pic>
        <p:nvPicPr>
          <p:cNvPr id="7" name="Picture 6"/>
          <p:cNvPicPr>
            <a:picLocks noChangeAspect="1"/>
          </p:cNvPicPr>
          <p:nvPr/>
        </p:nvPicPr>
        <p:blipFill>
          <a:blip r:embed="rId3"/>
          <a:stretch>
            <a:fillRect/>
          </a:stretch>
        </p:blipFill>
        <p:spPr>
          <a:xfrm rot="962685">
            <a:off x="2971449" y="3069562"/>
            <a:ext cx="944370" cy="763127"/>
          </a:xfrm>
          <a:prstGeom prst="rect">
            <a:avLst/>
          </a:prstGeom>
        </p:spPr>
      </p:pic>
    </p:spTree>
    <p:extLst>
      <p:ext uri="{BB962C8B-B14F-4D97-AF65-F5344CB8AC3E}">
        <p14:creationId xmlns:p14="http://schemas.microsoft.com/office/powerpoint/2010/main" val="294033124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lectedMode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4" y="229447"/>
            <a:ext cx="9069998" cy="6616767"/>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61</a:t>
            </a:fld>
            <a:endParaRPr lang="en-US"/>
          </a:p>
        </p:txBody>
      </p:sp>
      <p:sp>
        <p:nvSpPr>
          <p:cNvPr id="6" name="TextBox 5"/>
          <p:cNvSpPr txBox="1"/>
          <p:nvPr/>
        </p:nvSpPr>
        <p:spPr>
          <a:xfrm>
            <a:off x="306169" y="104708"/>
            <a:ext cx="8482049" cy="584776"/>
          </a:xfrm>
          <a:prstGeom prst="rect">
            <a:avLst/>
          </a:prstGeom>
          <a:solidFill>
            <a:srgbClr val="FFFFFF"/>
          </a:solidFill>
          <a:ln>
            <a:solidFill>
              <a:srgbClr val="000000"/>
            </a:solidFill>
          </a:ln>
        </p:spPr>
        <p:txBody>
          <a:bodyPr wrap="square" rtlCol="0">
            <a:spAutoFit/>
          </a:bodyPr>
          <a:lstStyle/>
          <a:p>
            <a:pPr algn="ctr"/>
            <a:r>
              <a:rPr lang="en-US" sz="3200" dirty="0" smtClean="0"/>
              <a:t>Red outline shows selected gene model.</a:t>
            </a:r>
          </a:p>
        </p:txBody>
      </p:sp>
    </p:spTree>
    <p:extLst>
      <p:ext uri="{BB962C8B-B14F-4D97-AF65-F5344CB8AC3E}">
        <p14:creationId xmlns:p14="http://schemas.microsoft.com/office/powerpoint/2010/main" val="340697426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C132F0-F8FC-0C46-84EA-B5899D580A11}" type="slidenum">
              <a:rPr lang="en-US" smtClean="0"/>
              <a:pPr/>
              <a:t>62</a:t>
            </a:fld>
            <a:endParaRPr lang="en-US"/>
          </a:p>
        </p:txBody>
      </p:sp>
      <p:sp>
        <p:nvSpPr>
          <p:cNvPr id="4" name="TextBox 3"/>
          <p:cNvSpPr txBox="1"/>
          <p:nvPr/>
        </p:nvSpPr>
        <p:spPr>
          <a:xfrm>
            <a:off x="1961757" y="3999071"/>
            <a:ext cx="1360756" cy="461665"/>
          </a:xfrm>
          <a:prstGeom prst="rect">
            <a:avLst/>
          </a:prstGeom>
          <a:solidFill>
            <a:srgbClr val="FFFFFF"/>
          </a:solidFill>
          <a:ln>
            <a:solidFill>
              <a:srgbClr val="000000"/>
            </a:solidFill>
          </a:ln>
        </p:spPr>
        <p:txBody>
          <a:bodyPr wrap="square" rtlCol="0">
            <a:spAutoFit/>
          </a:bodyPr>
          <a:lstStyle/>
          <a:p>
            <a:pPr algn="ctr"/>
            <a:r>
              <a:rPr lang="en-US" sz="2400" dirty="0" smtClean="0"/>
              <a:t>intron</a:t>
            </a:r>
          </a:p>
        </p:txBody>
      </p:sp>
      <p:sp>
        <p:nvSpPr>
          <p:cNvPr id="6" name="TextBox 5"/>
          <p:cNvSpPr txBox="1"/>
          <p:nvPr/>
        </p:nvSpPr>
        <p:spPr>
          <a:xfrm>
            <a:off x="306170" y="297489"/>
            <a:ext cx="8470709" cy="1077218"/>
          </a:xfrm>
          <a:prstGeom prst="rect">
            <a:avLst/>
          </a:prstGeom>
          <a:solidFill>
            <a:srgbClr val="FFFFFF"/>
          </a:solidFill>
          <a:ln>
            <a:solidFill>
              <a:srgbClr val="000000"/>
            </a:solidFill>
          </a:ln>
        </p:spPr>
        <p:txBody>
          <a:bodyPr wrap="square" rtlCol="0">
            <a:spAutoFit/>
          </a:bodyPr>
          <a:lstStyle/>
          <a:p>
            <a:pPr algn="ctr"/>
            <a:r>
              <a:rPr lang="en-US" sz="3200" dirty="0" smtClean="0"/>
              <a:t>Gene model - a hypothesis about how transcription and splice happen at a locus</a:t>
            </a:r>
          </a:p>
        </p:txBody>
      </p:sp>
      <p:pic>
        <p:nvPicPr>
          <p:cNvPr id="7" name="Picture 6"/>
          <p:cNvPicPr>
            <a:picLocks noChangeAspect="1"/>
          </p:cNvPicPr>
          <p:nvPr/>
        </p:nvPicPr>
        <p:blipFill>
          <a:blip r:embed="rId2"/>
          <a:stretch>
            <a:fillRect/>
          </a:stretch>
        </p:blipFill>
        <p:spPr>
          <a:xfrm>
            <a:off x="0" y="1744389"/>
            <a:ext cx="9144000" cy="2222247"/>
          </a:xfrm>
          <a:prstGeom prst="rect">
            <a:avLst/>
          </a:prstGeom>
        </p:spPr>
      </p:pic>
      <p:cxnSp>
        <p:nvCxnSpPr>
          <p:cNvPr id="9" name="Straight Arrow Connector 8"/>
          <p:cNvCxnSpPr/>
          <p:nvPr/>
        </p:nvCxnSpPr>
        <p:spPr>
          <a:xfrm flipV="1">
            <a:off x="2642135" y="3379386"/>
            <a:ext cx="0" cy="5872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192444" y="4340226"/>
            <a:ext cx="1360756" cy="461665"/>
          </a:xfrm>
          <a:prstGeom prst="rect">
            <a:avLst/>
          </a:prstGeom>
          <a:solidFill>
            <a:srgbClr val="FFFFFF"/>
          </a:solidFill>
          <a:ln>
            <a:solidFill>
              <a:srgbClr val="000000"/>
            </a:solidFill>
          </a:ln>
        </p:spPr>
        <p:txBody>
          <a:bodyPr wrap="square" rtlCol="0">
            <a:spAutoFit/>
          </a:bodyPr>
          <a:lstStyle/>
          <a:p>
            <a:pPr algn="ctr"/>
            <a:r>
              <a:rPr lang="en-US" sz="2400" dirty="0" smtClean="0"/>
              <a:t>exon</a:t>
            </a:r>
          </a:p>
        </p:txBody>
      </p:sp>
      <p:sp>
        <p:nvSpPr>
          <p:cNvPr id="12" name="TextBox 11"/>
          <p:cNvSpPr txBox="1"/>
          <p:nvPr/>
        </p:nvSpPr>
        <p:spPr>
          <a:xfrm>
            <a:off x="7262352" y="1744388"/>
            <a:ext cx="1360756" cy="461665"/>
          </a:xfrm>
          <a:prstGeom prst="rect">
            <a:avLst/>
          </a:prstGeom>
          <a:solidFill>
            <a:srgbClr val="FFFFFF"/>
          </a:solidFill>
          <a:ln>
            <a:solidFill>
              <a:srgbClr val="000000"/>
            </a:solidFill>
          </a:ln>
        </p:spPr>
        <p:txBody>
          <a:bodyPr wrap="square" rtlCol="0">
            <a:spAutoFit/>
          </a:bodyPr>
          <a:lstStyle/>
          <a:p>
            <a:pPr algn="ctr"/>
            <a:r>
              <a:rPr lang="en-US" sz="2400" dirty="0" smtClean="0"/>
              <a:t>3' UTR</a:t>
            </a:r>
          </a:p>
        </p:txBody>
      </p:sp>
      <p:sp>
        <p:nvSpPr>
          <p:cNvPr id="13" name="TextBox 12"/>
          <p:cNvSpPr txBox="1"/>
          <p:nvPr/>
        </p:nvSpPr>
        <p:spPr>
          <a:xfrm>
            <a:off x="306170" y="1764733"/>
            <a:ext cx="1360756" cy="461665"/>
          </a:xfrm>
          <a:prstGeom prst="rect">
            <a:avLst/>
          </a:prstGeom>
          <a:solidFill>
            <a:srgbClr val="FFFFFF"/>
          </a:solidFill>
          <a:ln>
            <a:solidFill>
              <a:srgbClr val="000000"/>
            </a:solidFill>
          </a:ln>
        </p:spPr>
        <p:txBody>
          <a:bodyPr wrap="square" rtlCol="0">
            <a:spAutoFit/>
          </a:bodyPr>
          <a:lstStyle/>
          <a:p>
            <a:pPr algn="ctr"/>
            <a:r>
              <a:rPr lang="en-US" sz="2400" dirty="0"/>
              <a:t>5</a:t>
            </a:r>
            <a:r>
              <a:rPr lang="en-US" sz="2400" dirty="0" smtClean="0"/>
              <a:t>' UTR</a:t>
            </a:r>
          </a:p>
        </p:txBody>
      </p:sp>
      <p:cxnSp>
        <p:nvCxnSpPr>
          <p:cNvPr id="14" name="Straight Arrow Connector 13"/>
          <p:cNvCxnSpPr/>
          <p:nvPr/>
        </p:nvCxnSpPr>
        <p:spPr>
          <a:xfrm flipV="1">
            <a:off x="5901596" y="3705446"/>
            <a:ext cx="0" cy="5872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942730" y="2226398"/>
            <a:ext cx="0" cy="64639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2"/>
          </p:cNvCxnSpPr>
          <p:nvPr/>
        </p:nvCxnSpPr>
        <p:spPr>
          <a:xfrm flipH="1">
            <a:off x="497573" y="2226398"/>
            <a:ext cx="488975" cy="56329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13210" y="5192808"/>
            <a:ext cx="8470709" cy="584776"/>
          </a:xfrm>
          <a:prstGeom prst="rect">
            <a:avLst/>
          </a:prstGeom>
          <a:solidFill>
            <a:srgbClr val="FFFFFF"/>
          </a:solidFill>
          <a:ln>
            <a:solidFill>
              <a:srgbClr val="000000"/>
            </a:solidFill>
          </a:ln>
        </p:spPr>
        <p:txBody>
          <a:bodyPr wrap="square" rtlCol="0">
            <a:spAutoFit/>
          </a:bodyPr>
          <a:lstStyle/>
          <a:p>
            <a:pPr algn="ctr"/>
            <a:r>
              <a:rPr lang="en-US" sz="3200" dirty="0" smtClean="0"/>
              <a:t>Taller rectangles indicate translated regions.</a:t>
            </a:r>
          </a:p>
        </p:txBody>
      </p:sp>
    </p:spTree>
    <p:extLst>
      <p:ext uri="{BB962C8B-B14F-4D97-AF65-F5344CB8AC3E}">
        <p14:creationId xmlns:p14="http://schemas.microsoft.com/office/powerpoint/2010/main" val="197949118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lectedMode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4" y="229447"/>
            <a:ext cx="9069998" cy="6616767"/>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63</a:t>
            </a:fld>
            <a:endParaRPr lang="en-US"/>
          </a:p>
        </p:txBody>
      </p:sp>
      <p:sp>
        <p:nvSpPr>
          <p:cNvPr id="4" name="TextBox 3"/>
          <p:cNvSpPr txBox="1"/>
          <p:nvPr/>
        </p:nvSpPr>
        <p:spPr>
          <a:xfrm>
            <a:off x="4052978" y="5185329"/>
            <a:ext cx="3646636" cy="461665"/>
          </a:xfrm>
          <a:prstGeom prst="rect">
            <a:avLst/>
          </a:prstGeom>
          <a:solidFill>
            <a:srgbClr val="FFFFFF"/>
          </a:solidFill>
          <a:ln>
            <a:solidFill>
              <a:srgbClr val="000000"/>
            </a:solidFill>
          </a:ln>
        </p:spPr>
        <p:txBody>
          <a:bodyPr wrap="square" rtlCol="0">
            <a:spAutoFit/>
          </a:bodyPr>
          <a:lstStyle/>
          <a:p>
            <a:pPr algn="ctr"/>
            <a:r>
              <a:rPr lang="en-US" sz="2400" dirty="0" smtClean="0"/>
              <a:t>Selected gene model</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86510">
            <a:off x="7392926" y="74141"/>
            <a:ext cx="1173599" cy="905136"/>
          </a:xfrm>
          <a:prstGeom prst="rect">
            <a:avLst/>
          </a:prstGeom>
        </p:spPr>
      </p:pic>
      <p:sp>
        <p:nvSpPr>
          <p:cNvPr id="6" name="TextBox 5"/>
          <p:cNvSpPr txBox="1"/>
          <p:nvPr/>
        </p:nvSpPr>
        <p:spPr>
          <a:xfrm>
            <a:off x="306170" y="127385"/>
            <a:ext cx="4808006" cy="830997"/>
          </a:xfrm>
          <a:prstGeom prst="rect">
            <a:avLst/>
          </a:prstGeom>
          <a:solidFill>
            <a:srgbClr val="FFFFFF"/>
          </a:solidFill>
          <a:ln>
            <a:solidFill>
              <a:srgbClr val="000000"/>
            </a:solidFill>
          </a:ln>
        </p:spPr>
        <p:txBody>
          <a:bodyPr wrap="square" rtlCol="0">
            <a:spAutoFit/>
          </a:bodyPr>
          <a:lstStyle/>
          <a:p>
            <a:pPr algn="ctr"/>
            <a:r>
              <a:rPr lang="en-US" sz="2400" dirty="0" smtClean="0"/>
              <a:t>1. For more information about the selected model, click "</a:t>
            </a:r>
            <a:r>
              <a:rPr lang="en-US" sz="2400" dirty="0" err="1" smtClean="0"/>
              <a:t>i</a:t>
            </a:r>
            <a:r>
              <a:rPr lang="en-US" sz="2400" dirty="0" smtClean="0"/>
              <a:t>" button</a:t>
            </a:r>
          </a:p>
        </p:txBody>
      </p:sp>
      <p:pic>
        <p:nvPicPr>
          <p:cNvPr id="8" name="Picture 7"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826018">
            <a:off x="4925870" y="4377063"/>
            <a:ext cx="1173599" cy="905136"/>
          </a:xfrm>
          <a:prstGeom prst="rect">
            <a:avLst/>
          </a:prstGeom>
        </p:spPr>
      </p:pic>
    </p:spTree>
    <p:extLst>
      <p:ext uri="{BB962C8B-B14F-4D97-AF65-F5344CB8AC3E}">
        <p14:creationId xmlns:p14="http://schemas.microsoft.com/office/powerpoint/2010/main" val="23117147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lectionInfoWind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00"/>
            <a:ext cx="9144000" cy="6684256"/>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64</a:t>
            </a:fld>
            <a:endParaRPr lang="en-US"/>
          </a:p>
        </p:txBody>
      </p:sp>
      <p:sp>
        <p:nvSpPr>
          <p:cNvPr id="4" name="TextBox 3"/>
          <p:cNvSpPr txBox="1"/>
          <p:nvPr/>
        </p:nvSpPr>
        <p:spPr>
          <a:xfrm>
            <a:off x="667153" y="320372"/>
            <a:ext cx="3646636" cy="1200328"/>
          </a:xfrm>
          <a:prstGeom prst="rect">
            <a:avLst/>
          </a:prstGeom>
          <a:solidFill>
            <a:srgbClr val="FFFFFF"/>
          </a:solidFill>
          <a:ln>
            <a:solidFill>
              <a:srgbClr val="000000"/>
            </a:solidFill>
          </a:ln>
        </p:spPr>
        <p:txBody>
          <a:bodyPr wrap="square" rtlCol="0">
            <a:spAutoFit/>
          </a:bodyPr>
          <a:lstStyle/>
          <a:p>
            <a:pPr algn="ctr"/>
            <a:r>
              <a:rPr lang="en-US" sz="2400" dirty="0" smtClean="0"/>
              <a:t>This alternatively spliced gene encodes a putative splicing factor.</a:t>
            </a:r>
          </a:p>
        </p:txBody>
      </p:sp>
    </p:spTree>
    <p:extLst>
      <p:ext uri="{BB962C8B-B14F-4D97-AF65-F5344CB8AC3E}">
        <p14:creationId xmlns:p14="http://schemas.microsoft.com/office/powerpoint/2010/main" val="21203910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ToolSelect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12" y="113401"/>
            <a:ext cx="9122488" cy="665505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65</a:t>
            </a:fld>
            <a:endParaRPr lang="en-US"/>
          </a:p>
        </p:txBody>
      </p:sp>
      <p:sp>
        <p:nvSpPr>
          <p:cNvPr id="4" name="TextBox 3"/>
          <p:cNvSpPr txBox="1"/>
          <p:nvPr/>
        </p:nvSpPr>
        <p:spPr>
          <a:xfrm>
            <a:off x="3739506" y="143960"/>
            <a:ext cx="4039244" cy="1200328"/>
          </a:xfrm>
          <a:prstGeom prst="rect">
            <a:avLst/>
          </a:prstGeom>
          <a:solidFill>
            <a:srgbClr val="FFFFFF"/>
          </a:solidFill>
          <a:ln>
            <a:solidFill>
              <a:srgbClr val="000000"/>
            </a:solidFill>
          </a:ln>
        </p:spPr>
        <p:txBody>
          <a:bodyPr wrap="square" rtlCol="0">
            <a:spAutoFit/>
          </a:bodyPr>
          <a:lstStyle/>
          <a:p>
            <a:pPr algn="ctr"/>
            <a:r>
              <a:rPr lang="en-US" sz="2400" dirty="0" smtClean="0"/>
              <a:t>2. Select move tool (hand) and click-drag display to move up or down, side to side</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345762">
            <a:off x="2838972" y="410940"/>
            <a:ext cx="990273" cy="763746"/>
          </a:xfrm>
          <a:prstGeom prst="rect">
            <a:avLst/>
          </a:prstGeom>
        </p:spPr>
      </p:pic>
      <p:sp>
        <p:nvSpPr>
          <p:cNvPr id="6" name="TextBox 5"/>
          <p:cNvSpPr txBox="1"/>
          <p:nvPr/>
        </p:nvSpPr>
        <p:spPr>
          <a:xfrm>
            <a:off x="33457" y="1726724"/>
            <a:ext cx="2234470" cy="1200328"/>
          </a:xfrm>
          <a:prstGeom prst="rect">
            <a:avLst/>
          </a:prstGeom>
          <a:solidFill>
            <a:srgbClr val="FFFFFF"/>
          </a:solidFill>
          <a:ln>
            <a:solidFill>
              <a:srgbClr val="000000"/>
            </a:solidFill>
          </a:ln>
        </p:spPr>
        <p:txBody>
          <a:bodyPr wrap="square" rtlCol="0">
            <a:spAutoFit/>
          </a:bodyPr>
          <a:lstStyle/>
          <a:p>
            <a:pPr algn="ctr"/>
            <a:r>
              <a:rPr lang="en-US" sz="2400" dirty="0" smtClean="0"/>
              <a:t>1. Drag vertical slider to zoom vertically</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345762">
            <a:off x="330643" y="873917"/>
            <a:ext cx="990273" cy="763746"/>
          </a:xfrm>
          <a:prstGeom prst="rect">
            <a:avLst/>
          </a:prstGeom>
        </p:spPr>
      </p:pic>
      <p:sp>
        <p:nvSpPr>
          <p:cNvPr id="9" name="TextBox 8"/>
          <p:cNvSpPr txBox="1"/>
          <p:nvPr/>
        </p:nvSpPr>
        <p:spPr>
          <a:xfrm>
            <a:off x="6742642" y="2730526"/>
            <a:ext cx="1944158" cy="1200328"/>
          </a:xfrm>
          <a:prstGeom prst="rect">
            <a:avLst/>
          </a:prstGeom>
          <a:solidFill>
            <a:srgbClr val="FFFFFF"/>
          </a:solidFill>
          <a:ln>
            <a:solidFill>
              <a:srgbClr val="000000"/>
            </a:solidFill>
          </a:ln>
        </p:spPr>
        <p:txBody>
          <a:bodyPr wrap="square" rtlCol="0">
            <a:spAutoFit/>
          </a:bodyPr>
          <a:lstStyle/>
          <a:p>
            <a:pPr algn="ctr"/>
            <a:r>
              <a:rPr lang="en-US" sz="2400" dirty="0"/>
              <a:t>3</a:t>
            </a:r>
            <a:r>
              <a:rPr lang="en-US" sz="2400" dirty="0" smtClean="0"/>
              <a:t>. Double-click the label to go back. </a:t>
            </a:r>
          </a:p>
        </p:txBody>
      </p:sp>
      <p:pic>
        <p:nvPicPr>
          <p:cNvPr id="10" name="Picture 9"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345762">
            <a:off x="5912372" y="3018673"/>
            <a:ext cx="990273" cy="763746"/>
          </a:xfrm>
          <a:prstGeom prst="rect">
            <a:avLst/>
          </a:prstGeom>
        </p:spPr>
      </p:pic>
    </p:spTree>
    <p:extLst>
      <p:ext uri="{BB962C8B-B14F-4D97-AF65-F5344CB8AC3E}">
        <p14:creationId xmlns:p14="http://schemas.microsoft.com/office/powerpoint/2010/main" val="12631804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ToolSelect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12" y="113401"/>
            <a:ext cx="9122488" cy="665505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66</a:t>
            </a:fld>
            <a:endParaRPr lang="en-US"/>
          </a:p>
        </p:txBody>
      </p:sp>
      <p:sp>
        <p:nvSpPr>
          <p:cNvPr id="4" name="TextBox 3"/>
          <p:cNvSpPr txBox="1"/>
          <p:nvPr/>
        </p:nvSpPr>
        <p:spPr>
          <a:xfrm>
            <a:off x="601593" y="541642"/>
            <a:ext cx="6174680" cy="830997"/>
          </a:xfrm>
          <a:prstGeom prst="rect">
            <a:avLst/>
          </a:prstGeom>
          <a:solidFill>
            <a:srgbClr val="FFFFFF"/>
          </a:solidFill>
          <a:ln>
            <a:solidFill>
              <a:srgbClr val="000000"/>
            </a:solidFill>
          </a:ln>
        </p:spPr>
        <p:txBody>
          <a:bodyPr wrap="square" rtlCol="0">
            <a:spAutoFit/>
          </a:bodyPr>
          <a:lstStyle/>
          <a:p>
            <a:pPr algn="ctr"/>
            <a:r>
              <a:rPr lang="en-US" sz="2400" dirty="0" smtClean="0"/>
              <a:t>1. Click </a:t>
            </a:r>
            <a:r>
              <a:rPr lang="en-US" sz="2400" b="1" dirty="0" smtClean="0"/>
              <a:t>Load Sequence </a:t>
            </a:r>
            <a:r>
              <a:rPr lang="en-US" sz="2400" dirty="0" smtClean="0"/>
              <a:t>to load genomic sequence.</a:t>
            </a:r>
          </a:p>
        </p:txBody>
      </p:sp>
      <p:pic>
        <p:nvPicPr>
          <p:cNvPr id="7" name="Picture 6"/>
          <p:cNvPicPr>
            <a:picLocks noChangeAspect="1"/>
          </p:cNvPicPr>
          <p:nvPr/>
        </p:nvPicPr>
        <p:blipFill>
          <a:blip r:embed="rId3"/>
          <a:stretch>
            <a:fillRect/>
          </a:stretch>
        </p:blipFill>
        <p:spPr>
          <a:xfrm rot="16200000">
            <a:off x="6815302" y="256001"/>
            <a:ext cx="815880" cy="1044327"/>
          </a:xfrm>
          <a:prstGeom prst="rect">
            <a:avLst/>
          </a:prstGeom>
        </p:spPr>
      </p:pic>
    </p:spTree>
    <p:extLst>
      <p:ext uri="{BB962C8B-B14F-4D97-AF65-F5344CB8AC3E}">
        <p14:creationId xmlns:p14="http://schemas.microsoft.com/office/powerpoint/2010/main" val="272143578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adedSequenc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67</a:t>
            </a:fld>
            <a:endParaRPr lang="en-US"/>
          </a:p>
        </p:txBody>
      </p:sp>
      <p:sp>
        <p:nvSpPr>
          <p:cNvPr id="5" name="TextBox 4"/>
          <p:cNvSpPr txBox="1"/>
          <p:nvPr/>
        </p:nvSpPr>
        <p:spPr>
          <a:xfrm>
            <a:off x="3811445" y="3859272"/>
            <a:ext cx="3956206" cy="830997"/>
          </a:xfrm>
          <a:prstGeom prst="rect">
            <a:avLst/>
          </a:prstGeom>
          <a:solidFill>
            <a:srgbClr val="FFFFFF"/>
          </a:solidFill>
          <a:ln>
            <a:solidFill>
              <a:srgbClr val="000000"/>
            </a:solidFill>
          </a:ln>
        </p:spPr>
        <p:txBody>
          <a:bodyPr wrap="square" rtlCol="0">
            <a:spAutoFit/>
          </a:bodyPr>
          <a:lstStyle/>
          <a:p>
            <a:pPr algn="ctr"/>
            <a:r>
              <a:rPr lang="en-US" sz="2400" dirty="0" smtClean="0"/>
              <a:t>Sequence loads below coordinates axis</a:t>
            </a:r>
          </a:p>
        </p:txBody>
      </p:sp>
      <p:pic>
        <p:nvPicPr>
          <p:cNvPr id="6" name="Picture 5"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136351">
            <a:off x="5046282" y="4593035"/>
            <a:ext cx="1449596" cy="1117998"/>
          </a:xfrm>
          <a:prstGeom prst="rect">
            <a:avLst/>
          </a:prstGeom>
        </p:spPr>
      </p:pic>
    </p:spTree>
    <p:extLst>
      <p:ext uri="{BB962C8B-B14F-4D97-AF65-F5344CB8AC3E}">
        <p14:creationId xmlns:p14="http://schemas.microsoft.com/office/powerpoint/2010/main" val="214438870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ToolAgai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68</a:t>
            </a:fld>
            <a:endParaRPr lang="en-US"/>
          </a:p>
        </p:txBody>
      </p:sp>
      <p:sp>
        <p:nvSpPr>
          <p:cNvPr id="5" name="TextBox 4"/>
          <p:cNvSpPr txBox="1"/>
          <p:nvPr/>
        </p:nvSpPr>
        <p:spPr>
          <a:xfrm>
            <a:off x="377825" y="499083"/>
            <a:ext cx="1731347" cy="1200328"/>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Choose arrow tool</a:t>
            </a:r>
          </a:p>
        </p:txBody>
      </p:sp>
      <p:pic>
        <p:nvPicPr>
          <p:cNvPr id="6" name="Picture 5"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493955">
            <a:off x="2049229" y="963878"/>
            <a:ext cx="1095097" cy="844591"/>
          </a:xfrm>
          <a:prstGeom prst="rect">
            <a:avLst/>
          </a:prstGeom>
        </p:spPr>
      </p:pic>
      <p:sp>
        <p:nvSpPr>
          <p:cNvPr id="7" name="TextBox 6"/>
          <p:cNvSpPr txBox="1"/>
          <p:nvPr/>
        </p:nvSpPr>
        <p:spPr>
          <a:xfrm>
            <a:off x="3934852" y="4582649"/>
            <a:ext cx="4456477" cy="1200328"/>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2"/>
            </a:pPr>
            <a:r>
              <a:rPr lang="en-US" sz="2400" dirty="0" smtClean="0"/>
              <a:t>Click-drag axis to jump-zoom to the beginning of the translated region. </a:t>
            </a:r>
          </a:p>
        </p:txBody>
      </p:sp>
      <p:pic>
        <p:nvPicPr>
          <p:cNvPr id="8" name="Picture 7"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12710">
            <a:off x="1313773" y="4891012"/>
            <a:ext cx="1095097" cy="844591"/>
          </a:xfrm>
          <a:prstGeom prst="rect">
            <a:avLst/>
          </a:prstGeom>
        </p:spPr>
      </p:pic>
      <p:pic>
        <p:nvPicPr>
          <p:cNvPr id="9" name="Picture 8"/>
          <p:cNvPicPr>
            <a:picLocks noChangeAspect="1"/>
          </p:cNvPicPr>
          <p:nvPr/>
        </p:nvPicPr>
        <p:blipFill>
          <a:blip r:embed="rId4"/>
          <a:stretch>
            <a:fillRect/>
          </a:stretch>
        </p:blipFill>
        <p:spPr>
          <a:xfrm>
            <a:off x="1473072" y="1280900"/>
            <a:ext cx="500019" cy="397451"/>
          </a:xfrm>
          <a:prstGeom prst="rect">
            <a:avLst/>
          </a:prstGeom>
        </p:spPr>
      </p:pic>
    </p:spTree>
    <p:extLst>
      <p:ext uri="{BB962C8B-B14F-4D97-AF65-F5344CB8AC3E}">
        <p14:creationId xmlns:p14="http://schemas.microsoft.com/office/powerpoint/2010/main" val="379370163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nslationStar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69</a:t>
            </a:fld>
            <a:endParaRPr lang="en-US"/>
          </a:p>
        </p:txBody>
      </p:sp>
      <p:sp>
        <p:nvSpPr>
          <p:cNvPr id="4" name="TextBox 3"/>
          <p:cNvSpPr txBox="1"/>
          <p:nvPr/>
        </p:nvSpPr>
        <p:spPr>
          <a:xfrm>
            <a:off x="1568490" y="1503366"/>
            <a:ext cx="2627176" cy="1569660"/>
          </a:xfrm>
          <a:prstGeom prst="rect">
            <a:avLst/>
          </a:prstGeom>
          <a:solidFill>
            <a:srgbClr val="FFFFFF"/>
          </a:solidFill>
          <a:ln>
            <a:solidFill>
              <a:srgbClr val="000000"/>
            </a:solidFill>
          </a:ln>
        </p:spPr>
        <p:txBody>
          <a:bodyPr wrap="square" rtlCol="0">
            <a:spAutoFit/>
          </a:bodyPr>
          <a:lstStyle/>
          <a:p>
            <a:pPr algn="ctr"/>
            <a:r>
              <a:rPr lang="en-US" sz="2400" dirty="0" smtClean="0"/>
              <a:t>Zooming in displays nucleotide and amino acid sequences.</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12710">
            <a:off x="3546059" y="3110597"/>
            <a:ext cx="1095097" cy="844591"/>
          </a:xfrm>
          <a:prstGeom prst="rect">
            <a:avLst/>
          </a:prstGeom>
        </p:spPr>
      </p:pic>
      <p:pic>
        <p:nvPicPr>
          <p:cNvPr id="6" name="Picture 5"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12710">
            <a:off x="2028171" y="4975371"/>
            <a:ext cx="1095097" cy="844591"/>
          </a:xfrm>
          <a:prstGeom prst="rect">
            <a:avLst/>
          </a:prstGeom>
        </p:spPr>
      </p:pic>
    </p:spTree>
    <p:extLst>
      <p:ext uri="{BB962C8B-B14F-4D97-AF65-F5344CB8AC3E}">
        <p14:creationId xmlns:p14="http://schemas.microsoft.com/office/powerpoint/2010/main" val="1126588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09" y="122573"/>
            <a:ext cx="8686800" cy="1143000"/>
          </a:xfrm>
        </p:spPr>
        <p:txBody>
          <a:bodyPr>
            <a:normAutofit/>
          </a:bodyPr>
          <a:lstStyle/>
          <a:p>
            <a:r>
              <a:rPr lang="en-US" sz="2800" dirty="0" smtClean="0"/>
              <a:t>Next: Map reads to genome using tophat2 (or other spliced aligner) and count fragments per gene (pairs)</a:t>
            </a:r>
            <a:endParaRPr lang="en-US" sz="2800" dirty="0">
              <a:latin typeface="Courier" charset="0"/>
              <a:ea typeface="Courier" charset="0"/>
              <a:cs typeface="Courier" charset="0"/>
            </a:endParaRPr>
          </a:p>
        </p:txBody>
      </p:sp>
      <p:sp>
        <p:nvSpPr>
          <p:cNvPr id="3" name="TextBox 2"/>
          <p:cNvSpPr txBox="1"/>
          <p:nvPr/>
        </p:nvSpPr>
        <p:spPr>
          <a:xfrm>
            <a:off x="3081838" y="1500430"/>
            <a:ext cx="846065" cy="400110"/>
          </a:xfrm>
          <a:prstGeom prst="rect">
            <a:avLst/>
          </a:prstGeom>
          <a:noFill/>
        </p:spPr>
        <p:txBody>
          <a:bodyPr wrap="none" rtlCol="0">
            <a:spAutoFit/>
          </a:bodyPr>
          <a:lstStyle/>
          <a:p>
            <a:r>
              <a:rPr lang="en-US" sz="2000" dirty="0" smtClean="0"/>
              <a:t>FASTQ</a:t>
            </a:r>
            <a:endParaRPr lang="en-US" sz="2000" dirty="0"/>
          </a:p>
        </p:txBody>
      </p:sp>
      <p:sp>
        <p:nvSpPr>
          <p:cNvPr id="11" name="TextBox 10"/>
          <p:cNvSpPr txBox="1"/>
          <p:nvPr/>
        </p:nvSpPr>
        <p:spPr>
          <a:xfrm>
            <a:off x="5402557" y="1499393"/>
            <a:ext cx="1033809" cy="400110"/>
          </a:xfrm>
          <a:prstGeom prst="rect">
            <a:avLst/>
          </a:prstGeom>
          <a:noFill/>
        </p:spPr>
        <p:txBody>
          <a:bodyPr wrap="none" rtlCol="0">
            <a:spAutoFit/>
          </a:bodyPr>
          <a:lstStyle/>
          <a:p>
            <a:r>
              <a:rPr lang="en-US" sz="2000" dirty="0" smtClean="0"/>
              <a:t>genome</a:t>
            </a:r>
          </a:p>
        </p:txBody>
      </p:sp>
      <p:sp>
        <p:nvSpPr>
          <p:cNvPr id="14" name="TextBox 13"/>
          <p:cNvSpPr txBox="1"/>
          <p:nvPr/>
        </p:nvSpPr>
        <p:spPr>
          <a:xfrm>
            <a:off x="1933065" y="3337931"/>
            <a:ext cx="1999843" cy="400110"/>
          </a:xfrm>
          <a:prstGeom prst="rect">
            <a:avLst/>
          </a:prstGeom>
          <a:noFill/>
        </p:spPr>
        <p:txBody>
          <a:bodyPr wrap="none" rtlCol="0">
            <a:spAutoFit/>
          </a:bodyPr>
          <a:lstStyle/>
          <a:p>
            <a:pPr algn="r"/>
            <a:r>
              <a:rPr lang="en-US" sz="2000" smtClean="0"/>
              <a:t>gene annotations</a:t>
            </a:r>
            <a:endParaRPr lang="en-US" sz="2000" dirty="0"/>
          </a:p>
        </p:txBody>
      </p:sp>
      <p:sp>
        <p:nvSpPr>
          <p:cNvPr id="15" name="TextBox 14"/>
          <p:cNvSpPr txBox="1"/>
          <p:nvPr/>
        </p:nvSpPr>
        <p:spPr>
          <a:xfrm>
            <a:off x="5398332" y="3203805"/>
            <a:ext cx="2030620" cy="707886"/>
          </a:xfrm>
          <a:prstGeom prst="rect">
            <a:avLst/>
          </a:prstGeom>
          <a:noFill/>
        </p:spPr>
        <p:txBody>
          <a:bodyPr wrap="none" rtlCol="0">
            <a:spAutoFit/>
          </a:bodyPr>
          <a:lstStyle/>
          <a:p>
            <a:r>
              <a:rPr lang="en-US" sz="2000" dirty="0" smtClean="0"/>
              <a:t>binary sequence </a:t>
            </a:r>
          </a:p>
          <a:p>
            <a:r>
              <a:rPr lang="en-US" sz="2000" dirty="0" smtClean="0"/>
              <a:t>alignment map</a:t>
            </a:r>
            <a:endParaRPr lang="en-US" sz="2000" dirty="0"/>
          </a:p>
        </p:txBody>
      </p:sp>
      <p:sp>
        <p:nvSpPr>
          <p:cNvPr id="18" name="TextBox 17"/>
          <p:cNvSpPr txBox="1"/>
          <p:nvPr/>
        </p:nvSpPr>
        <p:spPr>
          <a:xfrm>
            <a:off x="3782127" y="4596180"/>
            <a:ext cx="1915909" cy="400110"/>
          </a:xfrm>
          <a:prstGeom prst="rect">
            <a:avLst/>
          </a:prstGeom>
          <a:noFill/>
        </p:spPr>
        <p:txBody>
          <a:bodyPr wrap="none" rtlCol="0">
            <a:spAutoFit/>
          </a:bodyPr>
          <a:lstStyle/>
          <a:p>
            <a:r>
              <a:rPr lang="en-US" sz="2000" dirty="0" smtClean="0"/>
              <a:t>counts per gene </a:t>
            </a:r>
            <a:endParaRPr lang="en-US" sz="2000" dirty="0"/>
          </a:p>
        </p:txBody>
      </p:sp>
      <p:sp>
        <p:nvSpPr>
          <p:cNvPr id="20" name="TextBox 19"/>
          <p:cNvSpPr txBox="1"/>
          <p:nvPr/>
        </p:nvSpPr>
        <p:spPr>
          <a:xfrm>
            <a:off x="3025234" y="6064640"/>
            <a:ext cx="3280770" cy="400110"/>
          </a:xfrm>
          <a:prstGeom prst="rect">
            <a:avLst/>
          </a:prstGeom>
          <a:noFill/>
        </p:spPr>
        <p:txBody>
          <a:bodyPr wrap="none" rtlCol="0">
            <a:spAutoFit/>
          </a:bodyPr>
          <a:lstStyle/>
          <a:p>
            <a:r>
              <a:rPr lang="en-US" sz="2000" smtClean="0"/>
              <a:t>differentially expressed genes</a:t>
            </a:r>
            <a:endParaRPr lang="en-US" sz="2000" dirty="0"/>
          </a:p>
        </p:txBody>
      </p:sp>
      <p:sp>
        <p:nvSpPr>
          <p:cNvPr id="32" name="Rectangle 31"/>
          <p:cNvSpPr/>
          <p:nvPr/>
        </p:nvSpPr>
        <p:spPr>
          <a:xfrm>
            <a:off x="3984511" y="1694233"/>
            <a:ext cx="134777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3" name="Rectangle 32"/>
          <p:cNvSpPr/>
          <p:nvPr/>
        </p:nvSpPr>
        <p:spPr>
          <a:xfrm rot="5400000">
            <a:off x="4209322" y="2132630"/>
            <a:ext cx="883704"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4" name="Rectangle 33"/>
          <p:cNvSpPr/>
          <p:nvPr/>
        </p:nvSpPr>
        <p:spPr>
          <a:xfrm>
            <a:off x="4628315" y="2551184"/>
            <a:ext cx="1645622" cy="609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5" name="Rectangle 34"/>
          <p:cNvSpPr/>
          <p:nvPr/>
        </p:nvSpPr>
        <p:spPr>
          <a:xfrm rot="5400000">
            <a:off x="6012450" y="2788967"/>
            <a:ext cx="477254"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6" name="Triangle 35"/>
          <p:cNvSpPr/>
          <p:nvPr/>
        </p:nvSpPr>
        <p:spPr>
          <a:xfrm rot="10800000">
            <a:off x="6169391" y="3028289"/>
            <a:ext cx="163372" cy="14083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7" name="Rectangle 36"/>
          <p:cNvSpPr/>
          <p:nvPr/>
        </p:nvSpPr>
        <p:spPr>
          <a:xfrm>
            <a:off x="3991735" y="3541285"/>
            <a:ext cx="134777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8" name="Rectangle 37"/>
          <p:cNvSpPr/>
          <p:nvPr/>
        </p:nvSpPr>
        <p:spPr>
          <a:xfrm rot="5400000">
            <a:off x="4159598" y="4036629"/>
            <a:ext cx="997599"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0" name="Triangle 39"/>
          <p:cNvSpPr/>
          <p:nvPr/>
        </p:nvSpPr>
        <p:spPr>
          <a:xfrm rot="10800000">
            <a:off x="4583934" y="4514813"/>
            <a:ext cx="163372" cy="14083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TextBox 11"/>
          <p:cNvSpPr txBox="1"/>
          <p:nvPr/>
        </p:nvSpPr>
        <p:spPr>
          <a:xfrm>
            <a:off x="4016184" y="1983981"/>
            <a:ext cx="1261884" cy="400110"/>
          </a:xfrm>
          <a:prstGeom prst="rect">
            <a:avLst/>
          </a:prstGeom>
          <a:solidFill>
            <a:schemeClr val="bg1"/>
          </a:solidFill>
          <a:ln>
            <a:solidFill>
              <a:schemeClr val="tx1"/>
            </a:solidFill>
          </a:ln>
        </p:spPr>
        <p:txBody>
          <a:bodyPr wrap="none" rtlCol="0">
            <a:spAutoFit/>
          </a:bodyPr>
          <a:lstStyle/>
          <a:p>
            <a:r>
              <a:rPr lang="en-US" sz="2000" dirty="0" smtClean="0">
                <a:solidFill>
                  <a:srgbClr val="FC4F08"/>
                </a:solidFill>
                <a:latin typeface="Courier" charset="0"/>
                <a:ea typeface="Courier" charset="0"/>
                <a:cs typeface="Courier" charset="0"/>
              </a:rPr>
              <a:t>tophat2</a:t>
            </a:r>
            <a:endParaRPr lang="en-US" sz="2000" dirty="0">
              <a:solidFill>
                <a:srgbClr val="FC4F08"/>
              </a:solidFill>
              <a:latin typeface="Courier" charset="0"/>
              <a:ea typeface="Courier" charset="0"/>
              <a:cs typeface="Courier" charset="0"/>
            </a:endParaRPr>
          </a:p>
        </p:txBody>
      </p:sp>
      <p:sp>
        <p:nvSpPr>
          <p:cNvPr id="16" name="TextBox 15"/>
          <p:cNvSpPr txBox="1"/>
          <p:nvPr/>
        </p:nvSpPr>
        <p:spPr>
          <a:xfrm>
            <a:off x="3542931" y="3943375"/>
            <a:ext cx="2185214" cy="400110"/>
          </a:xfrm>
          <a:prstGeom prst="rect">
            <a:avLst/>
          </a:prstGeom>
          <a:solidFill>
            <a:schemeClr val="bg1"/>
          </a:solidFill>
          <a:ln>
            <a:solidFill>
              <a:schemeClr val="tx1"/>
            </a:solidFill>
          </a:ln>
        </p:spPr>
        <p:txBody>
          <a:bodyPr wrap="none" rtlCol="0">
            <a:spAutoFit/>
          </a:bodyPr>
          <a:lstStyle/>
          <a:p>
            <a:r>
              <a:rPr lang="en-US" sz="2000" smtClean="0">
                <a:solidFill>
                  <a:srgbClr val="FC4F08"/>
                </a:solidFill>
                <a:latin typeface="Courier" charset="0"/>
                <a:ea typeface="Courier" charset="0"/>
                <a:cs typeface="Courier" charset="0"/>
              </a:rPr>
              <a:t>featureCounts</a:t>
            </a:r>
            <a:endParaRPr lang="en-US" sz="2000" dirty="0">
              <a:solidFill>
                <a:srgbClr val="FC4F08"/>
              </a:solidFill>
              <a:latin typeface="Courier" charset="0"/>
              <a:ea typeface="Courier" charset="0"/>
              <a:cs typeface="Courier" charset="0"/>
            </a:endParaRPr>
          </a:p>
        </p:txBody>
      </p:sp>
      <p:sp>
        <p:nvSpPr>
          <p:cNvPr id="30" name="Rectangle 29"/>
          <p:cNvSpPr/>
          <p:nvPr/>
        </p:nvSpPr>
        <p:spPr>
          <a:xfrm rot="5400000">
            <a:off x="4183088" y="5479409"/>
            <a:ext cx="943395" cy="529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1" name="Triangle 30"/>
          <p:cNvSpPr/>
          <p:nvPr/>
        </p:nvSpPr>
        <p:spPr>
          <a:xfrm rot="10800000">
            <a:off x="4576710" y="5907158"/>
            <a:ext cx="163372" cy="14083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 name="TextBox 18"/>
          <p:cNvSpPr txBox="1"/>
          <p:nvPr/>
        </p:nvSpPr>
        <p:spPr>
          <a:xfrm>
            <a:off x="4196980" y="5254632"/>
            <a:ext cx="954107" cy="400110"/>
          </a:xfrm>
          <a:prstGeom prst="rect">
            <a:avLst/>
          </a:prstGeom>
          <a:solidFill>
            <a:schemeClr val="bg1"/>
          </a:solidFill>
          <a:ln>
            <a:solidFill>
              <a:schemeClr val="tx1"/>
            </a:solidFill>
          </a:ln>
        </p:spPr>
        <p:txBody>
          <a:bodyPr wrap="none" rtlCol="0">
            <a:spAutoFit/>
          </a:bodyPr>
          <a:lstStyle/>
          <a:p>
            <a:r>
              <a:rPr lang="en-US" sz="2000" smtClean="0">
                <a:solidFill>
                  <a:srgbClr val="FC4F08"/>
                </a:solidFill>
                <a:latin typeface="Courier" charset="0"/>
                <a:ea typeface="Courier" charset="0"/>
                <a:cs typeface="Courier" charset="0"/>
              </a:rPr>
              <a:t>edgeR</a:t>
            </a:r>
            <a:endParaRPr lang="en-US" sz="2000" dirty="0">
              <a:solidFill>
                <a:srgbClr val="FC4F08"/>
              </a:solidFill>
              <a:latin typeface="Courier" charset="0"/>
              <a:ea typeface="Courier" charset="0"/>
              <a:cs typeface="Courier" charset="0"/>
            </a:endParaRPr>
          </a:p>
        </p:txBody>
      </p:sp>
      <p:sp>
        <p:nvSpPr>
          <p:cNvPr id="4" name="Slide Number Placeholder 3"/>
          <p:cNvSpPr>
            <a:spLocks noGrp="1"/>
          </p:cNvSpPr>
          <p:nvPr>
            <p:ph type="sldNum" sz="quarter" idx="12"/>
          </p:nvPr>
        </p:nvSpPr>
        <p:spPr/>
        <p:txBody>
          <a:bodyPr/>
          <a:lstStyle/>
          <a:p>
            <a:fld id="{B841B391-1218-214B-B2EB-2B43FB1A55FC}" type="slidenum">
              <a:rPr lang="en-US" smtClean="0"/>
              <a:t>7</a:t>
            </a:fld>
            <a:endParaRPr lang="en-US"/>
          </a:p>
        </p:txBody>
      </p:sp>
      <p:sp>
        <p:nvSpPr>
          <p:cNvPr id="5" name="TextBox 4"/>
          <p:cNvSpPr txBox="1"/>
          <p:nvPr/>
        </p:nvSpPr>
        <p:spPr>
          <a:xfrm>
            <a:off x="7345808" y="3432190"/>
            <a:ext cx="800219" cy="369332"/>
          </a:xfrm>
          <a:prstGeom prst="rect">
            <a:avLst/>
          </a:prstGeom>
          <a:noFill/>
        </p:spPr>
        <p:txBody>
          <a:bodyPr wrap="none" rtlCol="0">
            <a:spAutoFit/>
          </a:bodyPr>
          <a:lstStyle/>
          <a:p>
            <a:r>
              <a:rPr lang="en-US" smtClean="0"/>
              <a:t>(.bam)</a:t>
            </a:r>
            <a:endParaRPr lang="en-US" dirty="0"/>
          </a:p>
        </p:txBody>
      </p:sp>
      <p:sp>
        <p:nvSpPr>
          <p:cNvPr id="25" name="TextBox 24"/>
          <p:cNvSpPr txBox="1"/>
          <p:nvPr/>
        </p:nvSpPr>
        <p:spPr>
          <a:xfrm>
            <a:off x="1239908" y="3379478"/>
            <a:ext cx="742511" cy="369332"/>
          </a:xfrm>
          <a:prstGeom prst="rect">
            <a:avLst/>
          </a:prstGeom>
          <a:noFill/>
        </p:spPr>
        <p:txBody>
          <a:bodyPr wrap="none" rtlCol="0">
            <a:spAutoFit/>
          </a:bodyPr>
          <a:lstStyle/>
          <a:p>
            <a:r>
              <a:rPr lang="en-US" dirty="0" smtClean="0"/>
              <a:t>(.bed)</a:t>
            </a:r>
            <a:endParaRPr lang="en-US" dirty="0"/>
          </a:p>
        </p:txBody>
      </p:sp>
      <p:sp>
        <p:nvSpPr>
          <p:cNvPr id="26" name="TextBox 25"/>
          <p:cNvSpPr txBox="1"/>
          <p:nvPr/>
        </p:nvSpPr>
        <p:spPr>
          <a:xfrm>
            <a:off x="2273884" y="1512998"/>
            <a:ext cx="839269" cy="369332"/>
          </a:xfrm>
          <a:prstGeom prst="rect">
            <a:avLst/>
          </a:prstGeom>
          <a:noFill/>
        </p:spPr>
        <p:txBody>
          <a:bodyPr wrap="none" rtlCol="0">
            <a:spAutoFit/>
          </a:bodyPr>
          <a:lstStyle/>
          <a:p>
            <a:r>
              <a:rPr lang="en-US" dirty="0" smtClean="0"/>
              <a:t>(.fastq)</a:t>
            </a:r>
            <a:endParaRPr lang="en-US" dirty="0"/>
          </a:p>
        </p:txBody>
      </p:sp>
      <p:sp>
        <p:nvSpPr>
          <p:cNvPr id="27" name="TextBox 26"/>
          <p:cNvSpPr txBox="1"/>
          <p:nvPr/>
        </p:nvSpPr>
        <p:spPr>
          <a:xfrm>
            <a:off x="5636627" y="4596179"/>
            <a:ext cx="632289" cy="369332"/>
          </a:xfrm>
          <a:prstGeom prst="rect">
            <a:avLst/>
          </a:prstGeom>
          <a:noFill/>
        </p:spPr>
        <p:txBody>
          <a:bodyPr wrap="none" rtlCol="0">
            <a:spAutoFit/>
          </a:bodyPr>
          <a:lstStyle/>
          <a:p>
            <a:r>
              <a:rPr lang="en-US" dirty="0" smtClean="0"/>
              <a:t>(.txt)</a:t>
            </a:r>
            <a:endParaRPr lang="en-US" dirty="0"/>
          </a:p>
        </p:txBody>
      </p:sp>
      <p:sp>
        <p:nvSpPr>
          <p:cNvPr id="28" name="TextBox 27"/>
          <p:cNvSpPr txBox="1"/>
          <p:nvPr/>
        </p:nvSpPr>
        <p:spPr>
          <a:xfrm>
            <a:off x="6306004" y="1530171"/>
            <a:ext cx="555858" cy="369332"/>
          </a:xfrm>
          <a:prstGeom prst="rect">
            <a:avLst/>
          </a:prstGeom>
          <a:noFill/>
        </p:spPr>
        <p:txBody>
          <a:bodyPr wrap="none" rtlCol="0">
            <a:spAutoFit/>
          </a:bodyPr>
          <a:lstStyle/>
          <a:p>
            <a:r>
              <a:rPr lang="en-US" smtClean="0"/>
              <a:t>(.fa)</a:t>
            </a:r>
            <a:endParaRPr lang="en-US" dirty="0"/>
          </a:p>
        </p:txBody>
      </p:sp>
      <p:sp>
        <p:nvSpPr>
          <p:cNvPr id="29" name="TextBox 28"/>
          <p:cNvSpPr txBox="1"/>
          <p:nvPr/>
        </p:nvSpPr>
        <p:spPr>
          <a:xfrm>
            <a:off x="6228217" y="6076984"/>
            <a:ext cx="632289" cy="369332"/>
          </a:xfrm>
          <a:prstGeom prst="rect">
            <a:avLst/>
          </a:prstGeom>
          <a:noFill/>
        </p:spPr>
        <p:txBody>
          <a:bodyPr wrap="none" rtlCol="0">
            <a:spAutoFit/>
          </a:bodyPr>
          <a:lstStyle/>
          <a:p>
            <a:r>
              <a:rPr lang="en-US" dirty="0" smtClean="0"/>
              <a:t>(.txt)</a:t>
            </a:r>
            <a:endParaRPr lang="en-US" dirty="0"/>
          </a:p>
        </p:txBody>
      </p:sp>
      <p:sp>
        <p:nvSpPr>
          <p:cNvPr id="39" name="TextBox 38"/>
          <p:cNvSpPr txBox="1"/>
          <p:nvPr/>
        </p:nvSpPr>
        <p:spPr>
          <a:xfrm>
            <a:off x="227952" y="2011945"/>
            <a:ext cx="2023912" cy="120032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2400" dirty="0"/>
              <a:t>O</a:t>
            </a:r>
            <a:r>
              <a:rPr lang="en-US" sz="2400" dirty="0" smtClean="0"/>
              <a:t>ther pipelines are possible. </a:t>
            </a:r>
            <a:endParaRPr lang="en-US" sz="2400" dirty="0"/>
          </a:p>
        </p:txBody>
      </p:sp>
    </p:spTree>
    <p:extLst>
      <p:ext uri="{BB962C8B-B14F-4D97-AF65-F5344CB8AC3E}">
        <p14:creationId xmlns:p14="http://schemas.microsoft.com/office/powerpoint/2010/main" val="44462074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taAcces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70</a:t>
            </a:fld>
            <a:endParaRPr lang="en-US"/>
          </a:p>
        </p:txBody>
      </p:sp>
      <p:sp>
        <p:nvSpPr>
          <p:cNvPr id="3" name="TextBox 2"/>
          <p:cNvSpPr txBox="1"/>
          <p:nvPr/>
        </p:nvSpPr>
        <p:spPr>
          <a:xfrm>
            <a:off x="377825" y="1046963"/>
            <a:ext cx="2661198" cy="1569660"/>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Double-click gene model label to zoom out.</a:t>
            </a:r>
          </a:p>
        </p:txBody>
      </p:sp>
      <p:sp>
        <p:nvSpPr>
          <p:cNvPr id="4" name="TextBox 3"/>
          <p:cNvSpPr txBox="1"/>
          <p:nvPr/>
        </p:nvSpPr>
        <p:spPr>
          <a:xfrm>
            <a:off x="357193" y="3302382"/>
            <a:ext cx="8113511" cy="461665"/>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2"/>
            </a:pPr>
            <a:r>
              <a:rPr lang="en-US" sz="2400" dirty="0" smtClean="0"/>
              <a:t>Select </a:t>
            </a:r>
            <a:r>
              <a:rPr lang="en-US" sz="2400" b="1" dirty="0" smtClean="0"/>
              <a:t>Data Access </a:t>
            </a:r>
            <a:r>
              <a:rPr lang="en-US" sz="2400" dirty="0" smtClean="0"/>
              <a:t>tab to open Data Access tabbed panel.</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700420">
            <a:off x="1238239" y="3679881"/>
            <a:ext cx="1095097" cy="844591"/>
          </a:xfrm>
          <a:prstGeom prst="rect">
            <a:avLst/>
          </a:prstGeom>
        </p:spPr>
      </p:pic>
    </p:spTree>
    <p:extLst>
      <p:ext uri="{BB962C8B-B14F-4D97-AF65-F5344CB8AC3E}">
        <p14:creationId xmlns:p14="http://schemas.microsoft.com/office/powerpoint/2010/main" val="315371561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taAcces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7709"/>
            <a:ext cx="9144000" cy="6670753"/>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71</a:t>
            </a:fld>
            <a:endParaRPr lang="en-US"/>
          </a:p>
        </p:txBody>
      </p:sp>
      <p:sp>
        <p:nvSpPr>
          <p:cNvPr id="3" name="TextBox 2"/>
          <p:cNvSpPr txBox="1"/>
          <p:nvPr/>
        </p:nvSpPr>
        <p:spPr>
          <a:xfrm>
            <a:off x="469180" y="3020162"/>
            <a:ext cx="8217620" cy="1200329"/>
          </a:xfrm>
          <a:prstGeom prst="rect">
            <a:avLst/>
          </a:prstGeom>
          <a:solidFill>
            <a:srgbClr val="FFFFFF"/>
          </a:solidFill>
          <a:ln>
            <a:solidFill>
              <a:srgbClr val="000000"/>
            </a:solidFill>
          </a:ln>
        </p:spPr>
        <p:txBody>
          <a:bodyPr wrap="square" rtlCol="0">
            <a:spAutoFit/>
          </a:bodyPr>
          <a:lstStyle/>
          <a:p>
            <a:r>
              <a:rPr lang="en-US" sz="3600" b="1" dirty="0" smtClean="0"/>
              <a:t>Available Data </a:t>
            </a:r>
            <a:r>
              <a:rPr lang="en-US" sz="3600" dirty="0" smtClean="0"/>
              <a:t>lists data you can load from the IGB Quickload data server.</a:t>
            </a:r>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315173">
            <a:off x="596650" y="4274075"/>
            <a:ext cx="676203" cy="521520"/>
          </a:xfrm>
          <a:prstGeom prst="rect">
            <a:avLst/>
          </a:prstGeom>
        </p:spPr>
      </p:pic>
    </p:spTree>
    <p:extLst>
      <p:ext uri="{BB962C8B-B14F-4D97-AF65-F5344CB8AC3E}">
        <p14:creationId xmlns:p14="http://schemas.microsoft.com/office/powerpoint/2010/main" val="266527350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RNA-</a:t>
            </a:r>
            <a:r>
              <a:rPr lang="en-US" dirty="0" err="1" smtClean="0"/>
              <a:t>Seq</a:t>
            </a:r>
            <a:r>
              <a:rPr lang="en-US" dirty="0" smtClean="0"/>
              <a:t> folder</a:t>
            </a:r>
            <a:endParaRPr lang="en-US" dirty="0"/>
          </a:p>
        </p:txBody>
      </p:sp>
      <p:sp>
        <p:nvSpPr>
          <p:cNvPr id="3" name="Content Placeholder 2"/>
          <p:cNvSpPr>
            <a:spLocks noGrp="1"/>
          </p:cNvSpPr>
          <p:nvPr>
            <p:ph idx="1"/>
          </p:nvPr>
        </p:nvSpPr>
        <p:spPr>
          <a:xfrm>
            <a:off x="457201" y="1526495"/>
            <a:ext cx="3814918" cy="4829856"/>
          </a:xfrm>
        </p:spPr>
        <p:txBody>
          <a:bodyPr>
            <a:normAutofit lnSpcReduction="10000"/>
          </a:bodyPr>
          <a:lstStyle/>
          <a:p>
            <a:r>
              <a:rPr lang="en-US" dirty="0" smtClean="0"/>
              <a:t>Reads - mRNA-</a:t>
            </a:r>
            <a:r>
              <a:rPr lang="en-US" dirty="0" err="1" smtClean="0"/>
              <a:t>Seq</a:t>
            </a:r>
            <a:r>
              <a:rPr lang="en-US" dirty="0" smtClean="0"/>
              <a:t> sequence alignments</a:t>
            </a:r>
          </a:p>
          <a:p>
            <a:r>
              <a:rPr lang="en-US" dirty="0" smtClean="0"/>
              <a:t>Graph - coverage graphs</a:t>
            </a:r>
            <a:endParaRPr lang="en-US" dirty="0"/>
          </a:p>
          <a:p>
            <a:r>
              <a:rPr lang="en-US" dirty="0" smtClean="0"/>
              <a:t>Junctions - summarized reads aligning across intron junctions (for splicing analysis) </a:t>
            </a:r>
          </a:p>
        </p:txBody>
      </p:sp>
      <p:sp>
        <p:nvSpPr>
          <p:cNvPr id="4" name="Slide Number Placeholder 3"/>
          <p:cNvSpPr>
            <a:spLocks noGrp="1"/>
          </p:cNvSpPr>
          <p:nvPr>
            <p:ph type="sldNum" sz="quarter" idx="12"/>
          </p:nvPr>
        </p:nvSpPr>
        <p:spPr/>
        <p:txBody>
          <a:bodyPr/>
          <a:lstStyle/>
          <a:p>
            <a:fld id="{79C132F0-F8FC-0C46-84EA-B5899D580A11}" type="slidenum">
              <a:rPr lang="en-US" sz="2400" smtClean="0"/>
              <a:pPr/>
              <a:t>72</a:t>
            </a:fld>
            <a:endParaRPr lang="en-US" sz="2400" dirty="0"/>
          </a:p>
        </p:txBody>
      </p:sp>
      <p:sp>
        <p:nvSpPr>
          <p:cNvPr id="8" name="Rectangle 7"/>
          <p:cNvSpPr/>
          <p:nvPr/>
        </p:nvSpPr>
        <p:spPr>
          <a:xfrm>
            <a:off x="4976135" y="5437868"/>
            <a:ext cx="3742781" cy="954107"/>
          </a:xfrm>
          <a:prstGeom prst="rect">
            <a:avLst/>
          </a:prstGeom>
        </p:spPr>
        <p:txBody>
          <a:bodyPr wrap="none">
            <a:spAutoFit/>
          </a:bodyPr>
          <a:lstStyle/>
          <a:p>
            <a:r>
              <a:rPr lang="en-US" sz="2800" dirty="0" smtClean="0"/>
              <a:t>From </a:t>
            </a:r>
            <a:r>
              <a:rPr lang="en-US" sz="2800" dirty="0" err="1" smtClean="0"/>
              <a:t>Kagale</a:t>
            </a:r>
            <a:r>
              <a:rPr lang="en-US" sz="2800" dirty="0" smtClean="0"/>
              <a:t> et al (2014)</a:t>
            </a:r>
          </a:p>
          <a:p>
            <a:r>
              <a:rPr lang="en-US" sz="2800" dirty="0" smtClean="0"/>
              <a:t>Camelina genome paper</a:t>
            </a:r>
            <a:endParaRPr lang="en-US" sz="2800" dirty="0"/>
          </a:p>
        </p:txBody>
      </p:sp>
      <p:pic>
        <p:nvPicPr>
          <p:cNvPr id="6" name="Picture 5"/>
          <p:cNvPicPr>
            <a:picLocks noChangeAspect="1"/>
          </p:cNvPicPr>
          <p:nvPr/>
        </p:nvPicPr>
        <p:blipFill>
          <a:blip r:embed="rId2"/>
          <a:stretch>
            <a:fillRect/>
          </a:stretch>
        </p:blipFill>
        <p:spPr>
          <a:xfrm>
            <a:off x="4272119" y="2146300"/>
            <a:ext cx="6616700" cy="2933700"/>
          </a:xfrm>
          <a:prstGeom prst="rect">
            <a:avLst/>
          </a:prstGeom>
        </p:spPr>
      </p:pic>
    </p:spTree>
    <p:extLst>
      <p:ext uri="{BB962C8B-B14F-4D97-AF65-F5344CB8AC3E}">
        <p14:creationId xmlns:p14="http://schemas.microsoft.com/office/powerpoint/2010/main" val="17165066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22742" y="0"/>
            <a:ext cx="4721258" cy="6858000"/>
          </a:xfrm>
          <a:prstGeom prst="rect">
            <a:avLst/>
          </a:prstGeom>
        </p:spPr>
      </p:pic>
      <p:sp>
        <p:nvSpPr>
          <p:cNvPr id="2" name="Title 1"/>
          <p:cNvSpPr>
            <a:spLocks noGrp="1"/>
          </p:cNvSpPr>
          <p:nvPr>
            <p:ph type="title"/>
          </p:nvPr>
        </p:nvSpPr>
        <p:spPr>
          <a:xfrm>
            <a:off x="275730" y="153535"/>
            <a:ext cx="4060752" cy="918341"/>
          </a:xfrm>
        </p:spPr>
        <p:txBody>
          <a:bodyPr>
            <a:noAutofit/>
          </a:bodyPr>
          <a:lstStyle/>
          <a:p>
            <a:r>
              <a:rPr lang="en-US" sz="2800" dirty="0" smtClean="0"/>
              <a:t>12 sample types, 3 replicates per sample type</a:t>
            </a:r>
            <a:endParaRPr lang="en-US" sz="2800" dirty="0"/>
          </a:p>
        </p:txBody>
      </p:sp>
      <p:sp>
        <p:nvSpPr>
          <p:cNvPr id="3" name="Content Placeholder 2"/>
          <p:cNvSpPr>
            <a:spLocks noGrp="1"/>
          </p:cNvSpPr>
          <p:nvPr>
            <p:ph idx="1"/>
          </p:nvPr>
        </p:nvSpPr>
        <p:spPr>
          <a:xfrm>
            <a:off x="322023" y="1342328"/>
            <a:ext cx="4104703" cy="4757386"/>
          </a:xfrm>
        </p:spPr>
        <p:txBody>
          <a:bodyPr>
            <a:normAutofit fontScale="70000" lnSpcReduction="20000"/>
          </a:bodyPr>
          <a:lstStyle/>
          <a:p>
            <a:pPr marL="514350" indent="-514350">
              <a:buFont typeface="+mj-lt"/>
              <a:buAutoNum type="arabicPeriod"/>
            </a:pPr>
            <a:r>
              <a:rPr lang="en-US" dirty="0" smtClean="0"/>
              <a:t>Bud - Buds</a:t>
            </a:r>
          </a:p>
          <a:p>
            <a:pPr marL="514350" indent="-514350">
              <a:buFont typeface="+mj-lt"/>
              <a:buAutoNum type="arabicPeriod"/>
            </a:pPr>
            <a:r>
              <a:rPr lang="en-US" dirty="0" err="1" smtClean="0"/>
              <a:t>Flw</a:t>
            </a:r>
            <a:r>
              <a:rPr lang="en-US" dirty="0" smtClean="0"/>
              <a:t> - Flowers</a:t>
            </a:r>
          </a:p>
          <a:p>
            <a:pPr marL="514350" indent="-514350">
              <a:buFont typeface="+mj-lt"/>
              <a:buAutoNum type="arabicPeriod"/>
            </a:pPr>
            <a:r>
              <a:rPr lang="en-US" dirty="0" smtClean="0"/>
              <a:t>ESD - Early </a:t>
            </a:r>
            <a:r>
              <a:rPr lang="en-US" dirty="0"/>
              <a:t>S</a:t>
            </a:r>
            <a:r>
              <a:rPr lang="en-US" dirty="0" smtClean="0"/>
              <a:t>eed </a:t>
            </a:r>
            <a:r>
              <a:rPr lang="en-US" dirty="0"/>
              <a:t>D</a:t>
            </a:r>
            <a:r>
              <a:rPr lang="en-US" dirty="0" smtClean="0"/>
              <a:t>evelopment</a:t>
            </a:r>
          </a:p>
          <a:p>
            <a:pPr marL="514350" indent="-514350">
              <a:buFont typeface="+mj-lt"/>
              <a:buAutoNum type="arabicPeriod"/>
            </a:pPr>
            <a:r>
              <a:rPr lang="en-US" dirty="0" smtClean="0"/>
              <a:t>EMD - Early </a:t>
            </a:r>
            <a:r>
              <a:rPr lang="en-US" dirty="0"/>
              <a:t>M</a:t>
            </a:r>
            <a:r>
              <a:rPr lang="en-US" dirty="0" smtClean="0"/>
              <a:t>id </a:t>
            </a:r>
            <a:r>
              <a:rPr lang="en-US" dirty="0"/>
              <a:t>S</a:t>
            </a:r>
            <a:r>
              <a:rPr lang="en-US" dirty="0" smtClean="0"/>
              <a:t>eed </a:t>
            </a:r>
            <a:r>
              <a:rPr lang="en-US" dirty="0"/>
              <a:t>D</a:t>
            </a:r>
            <a:r>
              <a:rPr lang="en-US" dirty="0" smtClean="0"/>
              <a:t>evelopment</a:t>
            </a:r>
          </a:p>
          <a:p>
            <a:pPr marL="514350" indent="-514350">
              <a:buFont typeface="+mj-lt"/>
              <a:buAutoNum type="arabicPeriod"/>
            </a:pPr>
            <a:r>
              <a:rPr lang="en-US" dirty="0" smtClean="0"/>
              <a:t>LMD - Late Mid Seed </a:t>
            </a:r>
            <a:r>
              <a:rPr lang="en-US" dirty="0"/>
              <a:t>D</a:t>
            </a:r>
            <a:r>
              <a:rPr lang="en-US" dirty="0" smtClean="0"/>
              <a:t>evelopment</a:t>
            </a:r>
          </a:p>
          <a:p>
            <a:pPr marL="514350" indent="-514350">
              <a:buFont typeface="+mj-lt"/>
              <a:buAutoNum type="arabicPeriod"/>
            </a:pPr>
            <a:r>
              <a:rPr lang="en-US" dirty="0" smtClean="0"/>
              <a:t>LSD - Late </a:t>
            </a:r>
            <a:r>
              <a:rPr lang="en-US" dirty="0"/>
              <a:t>S</a:t>
            </a:r>
            <a:r>
              <a:rPr lang="en-US" dirty="0" smtClean="0"/>
              <a:t>eed </a:t>
            </a:r>
            <a:r>
              <a:rPr lang="en-US" dirty="0"/>
              <a:t>D</a:t>
            </a:r>
            <a:r>
              <a:rPr lang="en-US" dirty="0" smtClean="0"/>
              <a:t>evelopment</a:t>
            </a:r>
          </a:p>
          <a:p>
            <a:pPr marL="514350" indent="-514350">
              <a:buFont typeface="+mj-lt"/>
              <a:buAutoNum type="arabicPeriod"/>
            </a:pPr>
            <a:r>
              <a:rPr lang="en-US" dirty="0" err="1" smtClean="0"/>
              <a:t>GrS</a:t>
            </a:r>
            <a:r>
              <a:rPr lang="en-US" dirty="0" smtClean="0"/>
              <a:t> - </a:t>
            </a:r>
            <a:r>
              <a:rPr lang="en-US" dirty="0"/>
              <a:t>G</a:t>
            </a:r>
            <a:r>
              <a:rPr lang="en-US" dirty="0" smtClean="0"/>
              <a:t>erminating seed</a:t>
            </a:r>
          </a:p>
          <a:p>
            <a:pPr marL="514350" indent="-514350">
              <a:buFont typeface="+mj-lt"/>
              <a:buAutoNum type="arabicPeriod"/>
            </a:pPr>
            <a:r>
              <a:rPr lang="en-US" dirty="0" smtClean="0"/>
              <a:t>Cot - Cotyledons</a:t>
            </a:r>
          </a:p>
          <a:p>
            <a:pPr marL="514350" indent="-514350">
              <a:buFont typeface="+mj-lt"/>
              <a:buAutoNum type="arabicPeriod"/>
            </a:pPr>
            <a:r>
              <a:rPr lang="en-US" dirty="0" err="1" smtClean="0"/>
              <a:t>Stm</a:t>
            </a:r>
            <a:r>
              <a:rPr lang="en-US" dirty="0" smtClean="0"/>
              <a:t> - Stem</a:t>
            </a:r>
          </a:p>
          <a:p>
            <a:pPr marL="514350" indent="-514350">
              <a:buFont typeface="+mj-lt"/>
              <a:buAutoNum type="arabicPeriod"/>
            </a:pPr>
            <a:r>
              <a:rPr lang="en-US" dirty="0" err="1" smtClean="0"/>
              <a:t>YLf</a:t>
            </a:r>
            <a:r>
              <a:rPr lang="en-US" dirty="0" smtClean="0"/>
              <a:t> - </a:t>
            </a:r>
            <a:r>
              <a:rPr lang="en-US" dirty="0"/>
              <a:t>Y</a:t>
            </a:r>
            <a:r>
              <a:rPr lang="en-US" dirty="0" smtClean="0"/>
              <a:t>oung leaf</a:t>
            </a:r>
          </a:p>
          <a:p>
            <a:pPr marL="514350" indent="-514350">
              <a:buFont typeface="+mj-lt"/>
              <a:buAutoNum type="arabicPeriod"/>
            </a:pPr>
            <a:r>
              <a:rPr lang="en-US" dirty="0" err="1" smtClean="0"/>
              <a:t>Roo</a:t>
            </a:r>
            <a:r>
              <a:rPr lang="en-US" dirty="0" smtClean="0"/>
              <a:t> - Root</a:t>
            </a:r>
          </a:p>
          <a:p>
            <a:pPr marL="514350" indent="-514350">
              <a:buFont typeface="+mj-lt"/>
              <a:buAutoNum type="arabicPeriod"/>
            </a:pPr>
            <a:r>
              <a:rPr lang="en-US" dirty="0" err="1" smtClean="0"/>
              <a:t>Slf</a:t>
            </a:r>
            <a:r>
              <a:rPr lang="en-US" dirty="0" smtClean="0"/>
              <a:t> - Senescing leaf</a:t>
            </a:r>
          </a:p>
        </p:txBody>
      </p:sp>
      <p:sp>
        <p:nvSpPr>
          <p:cNvPr id="4" name="Slide Number Placeholder 3"/>
          <p:cNvSpPr>
            <a:spLocks noGrp="1"/>
          </p:cNvSpPr>
          <p:nvPr>
            <p:ph type="sldNum" sz="quarter" idx="12"/>
          </p:nvPr>
        </p:nvSpPr>
        <p:spPr/>
        <p:txBody>
          <a:bodyPr/>
          <a:lstStyle/>
          <a:p>
            <a:fld id="{79C132F0-F8FC-0C46-84EA-B5899D580A11}" type="slidenum">
              <a:rPr lang="en-US" sz="2400" smtClean="0"/>
              <a:pPr/>
              <a:t>73</a:t>
            </a:fld>
            <a:endParaRPr lang="en-US" sz="2400" dirty="0"/>
          </a:p>
        </p:txBody>
      </p:sp>
      <p:sp>
        <p:nvSpPr>
          <p:cNvPr id="6" name="Rectangle 5"/>
          <p:cNvSpPr/>
          <p:nvPr/>
        </p:nvSpPr>
        <p:spPr>
          <a:xfrm>
            <a:off x="7756312" y="351622"/>
            <a:ext cx="1296971" cy="1477328"/>
          </a:xfrm>
          <a:prstGeom prst="rect">
            <a:avLst/>
          </a:prstGeom>
        </p:spPr>
        <p:txBody>
          <a:bodyPr wrap="square">
            <a:spAutoFit/>
          </a:bodyPr>
          <a:lstStyle/>
          <a:p>
            <a:r>
              <a:rPr lang="en-US" dirty="0" smtClean="0"/>
              <a:t>Click "</a:t>
            </a:r>
            <a:r>
              <a:rPr lang="en-US" dirty="0" err="1" smtClean="0"/>
              <a:t>i</a:t>
            </a:r>
            <a:r>
              <a:rPr lang="en-US" dirty="0" smtClean="0"/>
              <a:t>" to access Quickload server with data files</a:t>
            </a:r>
            <a:endParaRPr lang="en-US" dirty="0"/>
          </a:p>
        </p:txBody>
      </p:sp>
      <p:pic>
        <p:nvPicPr>
          <p:cNvPr id="8" name="Picture 7" descr="arrowBlue.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8591842">
            <a:off x="7210757" y="854349"/>
            <a:ext cx="626828" cy="483440"/>
          </a:xfrm>
          <a:prstGeom prst="rect">
            <a:avLst/>
          </a:prstGeom>
        </p:spPr>
      </p:pic>
    </p:spTree>
    <p:extLst>
      <p:ext uri="{BB962C8B-B14F-4D97-AF65-F5344CB8AC3E}">
        <p14:creationId xmlns:p14="http://schemas.microsoft.com/office/powerpoint/2010/main" val="25056325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Ope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04" y="-63548"/>
            <a:ext cx="8096501" cy="6935911"/>
          </a:xfrm>
          <a:prstGeom prst="rect">
            <a:avLst/>
          </a:prstGeom>
        </p:spPr>
      </p:pic>
      <p:sp>
        <p:nvSpPr>
          <p:cNvPr id="4" name="Slide Number Placeholder 3"/>
          <p:cNvSpPr>
            <a:spLocks noGrp="1"/>
          </p:cNvSpPr>
          <p:nvPr>
            <p:ph type="sldNum" sz="quarter" idx="12"/>
          </p:nvPr>
        </p:nvSpPr>
        <p:spPr/>
        <p:txBody>
          <a:bodyPr/>
          <a:lstStyle/>
          <a:p>
            <a:fld id="{79C132F0-F8FC-0C46-84EA-B5899D580A11}" type="slidenum">
              <a:rPr lang="en-US" smtClean="0"/>
              <a:pPr/>
              <a:t>74</a:t>
            </a:fld>
            <a:endParaRPr lang="en-US"/>
          </a:p>
        </p:txBody>
      </p:sp>
      <p:pic>
        <p:nvPicPr>
          <p:cNvPr id="7" name="Picture 6"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18925">
            <a:off x="932771" y="4601032"/>
            <a:ext cx="626828" cy="483440"/>
          </a:xfrm>
          <a:prstGeom prst="rect">
            <a:avLst/>
          </a:prstGeom>
        </p:spPr>
      </p:pic>
      <p:pic>
        <p:nvPicPr>
          <p:cNvPr id="9" name="Picture 8"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18925">
            <a:off x="938151" y="5798711"/>
            <a:ext cx="626828" cy="483440"/>
          </a:xfrm>
          <a:prstGeom prst="rect">
            <a:avLst/>
          </a:prstGeom>
        </p:spPr>
      </p:pic>
      <p:sp>
        <p:nvSpPr>
          <p:cNvPr id="10" name="TextBox 9"/>
          <p:cNvSpPr txBox="1"/>
          <p:nvPr/>
        </p:nvSpPr>
        <p:spPr>
          <a:xfrm>
            <a:off x="4916344" y="2911423"/>
            <a:ext cx="4165595" cy="3046988"/>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Open the </a:t>
            </a:r>
            <a:r>
              <a:rPr lang="en-US" sz="2400" b="1" dirty="0" smtClean="0"/>
              <a:t>Graph</a:t>
            </a:r>
            <a:r>
              <a:rPr lang="en-US" sz="2400" dirty="0" smtClean="0"/>
              <a:t> folder under </a:t>
            </a:r>
            <a:r>
              <a:rPr lang="en-US" sz="2400" b="1" dirty="0" smtClean="0"/>
              <a:t>Available Data</a:t>
            </a:r>
          </a:p>
          <a:p>
            <a:pPr marL="457200" indent="-457200">
              <a:buFont typeface="+mj-lt"/>
              <a:buAutoNum type="arabicPeriod"/>
            </a:pPr>
            <a:r>
              <a:rPr lang="en-US" sz="2400" dirty="0" smtClean="0"/>
              <a:t>Click ESD.1 </a:t>
            </a:r>
            <a:r>
              <a:rPr lang="en-US" sz="2400" b="1" dirty="0" smtClean="0"/>
              <a:t>just once</a:t>
            </a:r>
            <a:r>
              <a:rPr lang="en-US" sz="2400" dirty="0" smtClean="0"/>
              <a:t>! Wait for new track (gray bar) to appear.</a:t>
            </a:r>
          </a:p>
          <a:p>
            <a:pPr marL="457200" indent="-457200">
              <a:buFont typeface="+mj-lt"/>
              <a:buAutoNum type="arabicPeriod"/>
            </a:pPr>
            <a:r>
              <a:rPr lang="en-US" sz="2400" dirty="0" smtClean="0"/>
              <a:t>Then, click LSD.1 </a:t>
            </a:r>
            <a:r>
              <a:rPr lang="en-US" sz="2400" b="1" dirty="0" smtClean="0"/>
              <a:t>just once</a:t>
            </a:r>
            <a:r>
              <a:rPr lang="en-US" sz="2400" dirty="0" smtClean="0"/>
              <a:t>! Wait for new track (gray bar) to appear. </a:t>
            </a:r>
          </a:p>
        </p:txBody>
      </p:sp>
    </p:spTree>
    <p:extLst>
      <p:ext uri="{BB962C8B-B14F-4D97-AF65-F5344CB8AC3E}">
        <p14:creationId xmlns:p14="http://schemas.microsoft.com/office/powerpoint/2010/main" val="46628994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Ope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04" y="-63548"/>
            <a:ext cx="8096501" cy="6935911"/>
          </a:xfrm>
          <a:prstGeom prst="rect">
            <a:avLst/>
          </a:prstGeom>
        </p:spPr>
      </p:pic>
      <p:sp>
        <p:nvSpPr>
          <p:cNvPr id="4" name="Slide Number Placeholder 3"/>
          <p:cNvSpPr>
            <a:spLocks noGrp="1"/>
          </p:cNvSpPr>
          <p:nvPr>
            <p:ph type="sldNum" sz="quarter" idx="12"/>
          </p:nvPr>
        </p:nvSpPr>
        <p:spPr/>
        <p:txBody>
          <a:bodyPr/>
          <a:lstStyle/>
          <a:p>
            <a:fld id="{79C132F0-F8FC-0C46-84EA-B5899D580A11}" type="slidenum">
              <a:rPr lang="en-US" smtClean="0"/>
              <a:pPr/>
              <a:t>75</a:t>
            </a:fld>
            <a:endParaRPr lang="en-US"/>
          </a:p>
        </p:txBody>
      </p:sp>
      <p:sp>
        <p:nvSpPr>
          <p:cNvPr id="10" name="TextBox 9"/>
          <p:cNvSpPr txBox="1"/>
          <p:nvPr/>
        </p:nvSpPr>
        <p:spPr>
          <a:xfrm>
            <a:off x="1676180" y="273503"/>
            <a:ext cx="4165595" cy="830997"/>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To load data (and fill in the gray) click Load Data</a:t>
            </a:r>
          </a:p>
        </p:txBody>
      </p:sp>
      <p:pic>
        <p:nvPicPr>
          <p:cNvPr id="12" name="Picture 11"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05595">
            <a:off x="5694716" y="171746"/>
            <a:ext cx="1095097" cy="844591"/>
          </a:xfrm>
          <a:prstGeom prst="rect">
            <a:avLst/>
          </a:prstGeom>
        </p:spPr>
      </p:pic>
      <p:sp>
        <p:nvSpPr>
          <p:cNvPr id="13" name="TextBox 12"/>
          <p:cNvSpPr txBox="1"/>
          <p:nvPr/>
        </p:nvSpPr>
        <p:spPr>
          <a:xfrm>
            <a:off x="1676180" y="1299101"/>
            <a:ext cx="4165595" cy="1200328"/>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2"/>
            </a:pPr>
            <a:r>
              <a:rPr lang="en-US" sz="2400" dirty="0" smtClean="0"/>
              <a:t>Wait a few seconds for the data to load (it's coming from far away!)</a:t>
            </a:r>
          </a:p>
        </p:txBody>
      </p:sp>
    </p:spTree>
    <p:extLst>
      <p:ext uri="{BB962C8B-B14F-4D97-AF65-F5344CB8AC3E}">
        <p14:creationId xmlns:p14="http://schemas.microsoft.com/office/powerpoint/2010/main" val="403105333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Load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0284" y="-44118"/>
            <a:ext cx="8005784" cy="6858198"/>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76</a:t>
            </a:fld>
            <a:endParaRPr lang="en-US"/>
          </a:p>
        </p:txBody>
      </p:sp>
      <p:sp>
        <p:nvSpPr>
          <p:cNvPr id="4" name="TextBox 3"/>
          <p:cNvSpPr txBox="1"/>
          <p:nvPr/>
        </p:nvSpPr>
        <p:spPr>
          <a:xfrm>
            <a:off x="5420347" y="3902375"/>
            <a:ext cx="3424570" cy="2308324"/>
          </a:xfrm>
          <a:prstGeom prst="rect">
            <a:avLst/>
          </a:prstGeom>
          <a:solidFill>
            <a:srgbClr val="FFFFFF"/>
          </a:solidFill>
          <a:ln>
            <a:solidFill>
              <a:srgbClr val="000000"/>
            </a:solidFill>
          </a:ln>
        </p:spPr>
        <p:txBody>
          <a:bodyPr wrap="square" rtlCol="0">
            <a:spAutoFit/>
          </a:bodyPr>
          <a:lstStyle/>
          <a:p>
            <a:pPr marL="457200" indent="-457200">
              <a:buFont typeface="Arial"/>
              <a:buChar char="•"/>
            </a:pPr>
            <a:r>
              <a:rPr lang="en-US" sz="2400" dirty="0" smtClean="0"/>
              <a:t>These are </a:t>
            </a:r>
            <a:r>
              <a:rPr lang="en-US" sz="2400" b="1" dirty="0" smtClean="0"/>
              <a:t>genome coverage graphs </a:t>
            </a:r>
          </a:p>
          <a:p>
            <a:pPr marL="457200" indent="-457200">
              <a:buFont typeface="Arial"/>
              <a:buChar char="•"/>
            </a:pPr>
            <a:r>
              <a:rPr lang="en-US" sz="2400" dirty="0" smtClean="0"/>
              <a:t>Y-axis shows the number of reads aligning to base pair positions on the x axis</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13437">
            <a:off x="7481115" y="1178013"/>
            <a:ext cx="1095097" cy="844591"/>
          </a:xfrm>
          <a:prstGeom prst="rect">
            <a:avLst/>
          </a:prstGeom>
        </p:spPr>
      </p:pic>
    </p:spTree>
    <p:extLst>
      <p:ext uri="{BB962C8B-B14F-4D97-AF65-F5344CB8AC3E}">
        <p14:creationId xmlns:p14="http://schemas.microsoft.com/office/powerpoint/2010/main" val="386212982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Load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0284" y="-44118"/>
            <a:ext cx="8005784" cy="6858198"/>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77</a:t>
            </a:fld>
            <a:endParaRPr lang="en-US"/>
          </a:p>
        </p:txBody>
      </p:sp>
      <p:sp>
        <p:nvSpPr>
          <p:cNvPr id="4" name="TextBox 3"/>
          <p:cNvSpPr txBox="1"/>
          <p:nvPr/>
        </p:nvSpPr>
        <p:spPr>
          <a:xfrm>
            <a:off x="1825682" y="3902375"/>
            <a:ext cx="6293498" cy="1569660"/>
          </a:xfrm>
          <a:prstGeom prst="rect">
            <a:avLst/>
          </a:prstGeom>
          <a:solidFill>
            <a:srgbClr val="FFFFFF"/>
          </a:solidFill>
          <a:ln>
            <a:solidFill>
              <a:srgbClr val="000000"/>
            </a:solidFill>
          </a:ln>
        </p:spPr>
        <p:txBody>
          <a:bodyPr wrap="square" rtlCol="0">
            <a:spAutoFit/>
          </a:bodyPr>
          <a:lstStyle/>
          <a:p>
            <a:pPr marL="457200" indent="-457200">
              <a:buFont typeface="Arial"/>
              <a:buChar char="•"/>
            </a:pPr>
            <a:r>
              <a:rPr lang="en-US" sz="2400" dirty="0" smtClean="0"/>
              <a:t>Looks like Variant </a:t>
            </a:r>
            <a:r>
              <a:rPr lang="en-US" sz="2400" dirty="0"/>
              <a:t>#</a:t>
            </a:r>
            <a:r>
              <a:rPr lang="en-US" sz="2400" dirty="0" smtClean="0"/>
              <a:t>2 is most highly expressed isoform.</a:t>
            </a:r>
          </a:p>
          <a:p>
            <a:pPr marL="457200" indent="-457200">
              <a:buFont typeface="Arial"/>
              <a:buChar char="•"/>
            </a:pPr>
            <a:r>
              <a:rPr lang="en-US" sz="2400" dirty="0" smtClean="0"/>
              <a:t>Minimal (if any) differential expression between sample types.</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17883">
            <a:off x="754339" y="2410161"/>
            <a:ext cx="1095097" cy="844591"/>
          </a:xfrm>
          <a:prstGeom prst="rect">
            <a:avLst/>
          </a:prstGeom>
        </p:spPr>
      </p:pic>
      <p:sp>
        <p:nvSpPr>
          <p:cNvPr id="6" name="Freeform 5"/>
          <p:cNvSpPr/>
          <p:nvPr/>
        </p:nvSpPr>
        <p:spPr>
          <a:xfrm>
            <a:off x="3434091" y="385373"/>
            <a:ext cx="1697257" cy="834570"/>
          </a:xfrm>
          <a:custGeom>
            <a:avLst/>
            <a:gdLst>
              <a:gd name="connsiteX0" fmla="*/ 35830 w 1758154"/>
              <a:gd name="connsiteY0" fmla="*/ 684166 h 684166"/>
              <a:gd name="connsiteX1" fmla="*/ 2408 w 1758154"/>
              <a:gd name="connsiteY1" fmla="*/ 450204 h 684166"/>
              <a:gd name="connsiteX2" fmla="*/ 94318 w 1758154"/>
              <a:gd name="connsiteY2" fmla="*/ 241310 h 684166"/>
              <a:gd name="connsiteX3" fmla="*/ 294849 w 1758154"/>
              <a:gd name="connsiteY3" fmla="*/ 74194 h 684166"/>
              <a:gd name="connsiteX4" fmla="*/ 654134 w 1758154"/>
              <a:gd name="connsiteY4" fmla="*/ 7348 h 684166"/>
              <a:gd name="connsiteX5" fmla="*/ 946575 w 1758154"/>
              <a:gd name="connsiteY5" fmla="*/ 7348 h 684166"/>
              <a:gd name="connsiteX6" fmla="*/ 1364347 w 1758154"/>
              <a:gd name="connsiteY6" fmla="*/ 57483 h 684166"/>
              <a:gd name="connsiteX7" fmla="*/ 1673499 w 1758154"/>
              <a:gd name="connsiteY7" fmla="*/ 316512 h 684166"/>
              <a:gd name="connsiteX8" fmla="*/ 1748698 w 1758154"/>
              <a:gd name="connsiteY8" fmla="*/ 491983 h 684166"/>
              <a:gd name="connsiteX9" fmla="*/ 1757054 w 1758154"/>
              <a:gd name="connsiteY9" fmla="*/ 558829 h 6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154" h="684166">
                <a:moveTo>
                  <a:pt x="35830" y="684166"/>
                </a:moveTo>
                <a:cubicBezTo>
                  <a:pt x="14245" y="604089"/>
                  <a:pt x="-7340" y="524013"/>
                  <a:pt x="2408" y="450204"/>
                </a:cubicBezTo>
                <a:cubicBezTo>
                  <a:pt x="12156" y="376395"/>
                  <a:pt x="45578" y="303978"/>
                  <a:pt x="94318" y="241310"/>
                </a:cubicBezTo>
                <a:cubicBezTo>
                  <a:pt x="143058" y="178642"/>
                  <a:pt x="201546" y="113188"/>
                  <a:pt x="294849" y="74194"/>
                </a:cubicBezTo>
                <a:cubicBezTo>
                  <a:pt x="388152" y="35200"/>
                  <a:pt x="545513" y="18489"/>
                  <a:pt x="654134" y="7348"/>
                </a:cubicBezTo>
                <a:cubicBezTo>
                  <a:pt x="762755" y="-3793"/>
                  <a:pt x="828206" y="-1008"/>
                  <a:pt x="946575" y="7348"/>
                </a:cubicBezTo>
                <a:cubicBezTo>
                  <a:pt x="1064944" y="15704"/>
                  <a:pt x="1243193" y="5956"/>
                  <a:pt x="1364347" y="57483"/>
                </a:cubicBezTo>
                <a:cubicBezTo>
                  <a:pt x="1485501" y="109010"/>
                  <a:pt x="1609441" y="244095"/>
                  <a:pt x="1673499" y="316512"/>
                </a:cubicBezTo>
                <a:cubicBezTo>
                  <a:pt x="1737557" y="388929"/>
                  <a:pt x="1734772" y="451597"/>
                  <a:pt x="1748698" y="491983"/>
                </a:cubicBezTo>
                <a:cubicBezTo>
                  <a:pt x="1762624" y="532369"/>
                  <a:pt x="1757054" y="558829"/>
                  <a:pt x="1757054" y="558829"/>
                </a:cubicBezTo>
              </a:path>
            </a:pathLst>
          </a:custGeom>
          <a:ln w="3810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529789" y="725274"/>
            <a:ext cx="2483410" cy="369332"/>
          </a:xfrm>
          <a:prstGeom prst="rect">
            <a:avLst/>
          </a:prstGeom>
          <a:solidFill>
            <a:srgbClr val="FFFFFF"/>
          </a:solidFill>
          <a:ln w="28575" cmpd="sng">
            <a:solidFill>
              <a:schemeClr val="bg1">
                <a:lumMod val="50000"/>
              </a:schemeClr>
            </a:solidFill>
          </a:ln>
        </p:spPr>
        <p:txBody>
          <a:bodyPr wrap="none" rtlCol="0">
            <a:spAutoFit/>
          </a:bodyPr>
          <a:lstStyle/>
          <a:p>
            <a:r>
              <a:rPr lang="en-US" dirty="0" smtClean="0"/>
              <a:t>Not much coverage here</a:t>
            </a:r>
            <a:endParaRPr lang="en-US" dirty="0"/>
          </a:p>
        </p:txBody>
      </p:sp>
    </p:spTree>
    <p:extLst>
      <p:ext uri="{BB962C8B-B14F-4D97-AF65-F5344CB8AC3E}">
        <p14:creationId xmlns:p14="http://schemas.microsoft.com/office/powerpoint/2010/main" val="197818103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archTypedI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432" y="57366"/>
            <a:ext cx="8335368" cy="6775397"/>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78</a:t>
            </a:fld>
            <a:endParaRPr lang="en-US"/>
          </a:p>
        </p:txBody>
      </p:sp>
      <p:sp>
        <p:nvSpPr>
          <p:cNvPr id="4" name="TextBox 3"/>
          <p:cNvSpPr txBox="1"/>
          <p:nvPr/>
        </p:nvSpPr>
        <p:spPr>
          <a:xfrm>
            <a:off x="911722" y="2675265"/>
            <a:ext cx="7131611" cy="1569660"/>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Select </a:t>
            </a:r>
            <a:r>
              <a:rPr lang="en-US" sz="2400" b="1" dirty="0" smtClean="0"/>
              <a:t>Advanced Search </a:t>
            </a:r>
            <a:r>
              <a:rPr lang="en-US" sz="2400" dirty="0" smtClean="0"/>
              <a:t>tab.</a:t>
            </a:r>
          </a:p>
          <a:p>
            <a:pPr marL="457200" indent="-457200">
              <a:buFont typeface="+mj-lt"/>
              <a:buAutoNum type="arabicPeriod"/>
            </a:pPr>
            <a:r>
              <a:rPr lang="en-US" sz="2400" dirty="0" smtClean="0"/>
              <a:t>Enter description text from differentially expressed gene from the R session: "drought-induced 21"</a:t>
            </a:r>
          </a:p>
          <a:p>
            <a:pPr marL="457200" indent="-457200">
              <a:buFont typeface="+mj-lt"/>
              <a:buAutoNum type="arabicPeriod"/>
            </a:pPr>
            <a:r>
              <a:rPr lang="en-US" sz="2400" dirty="0" smtClean="0"/>
              <a:t>Type RETURN (or click magnifying glass button          )</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13437">
            <a:off x="4963831" y="4510796"/>
            <a:ext cx="1095097" cy="844591"/>
          </a:xfrm>
          <a:prstGeom prst="rect">
            <a:avLst/>
          </a:prstGeom>
        </p:spPr>
      </p:pic>
      <p:pic>
        <p:nvPicPr>
          <p:cNvPr id="8" name="Picture 7"/>
          <p:cNvPicPr>
            <a:picLocks noChangeAspect="1"/>
          </p:cNvPicPr>
          <p:nvPr/>
        </p:nvPicPr>
        <p:blipFill>
          <a:blip r:embed="rId4"/>
          <a:stretch>
            <a:fillRect/>
          </a:stretch>
        </p:blipFill>
        <p:spPr>
          <a:xfrm>
            <a:off x="7281328" y="3825825"/>
            <a:ext cx="508000" cy="419100"/>
          </a:xfrm>
          <a:prstGeom prst="rect">
            <a:avLst/>
          </a:prstGeom>
        </p:spPr>
      </p:pic>
    </p:spTree>
    <p:extLst>
      <p:ext uri="{BB962C8B-B14F-4D97-AF65-F5344CB8AC3E}">
        <p14:creationId xmlns:p14="http://schemas.microsoft.com/office/powerpoint/2010/main" val="18641524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rch.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6982" y="4452"/>
            <a:ext cx="7983104" cy="6838768"/>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79</a:t>
            </a:fld>
            <a:endParaRPr lang="en-US"/>
          </a:p>
        </p:txBody>
      </p:sp>
      <p:sp>
        <p:nvSpPr>
          <p:cNvPr id="4" name="TextBox 3"/>
          <p:cNvSpPr txBox="1"/>
          <p:nvPr/>
        </p:nvSpPr>
        <p:spPr>
          <a:xfrm>
            <a:off x="430118" y="2956660"/>
            <a:ext cx="4829800" cy="1200328"/>
          </a:xfrm>
          <a:prstGeom prst="rect">
            <a:avLst/>
          </a:prstGeom>
          <a:solidFill>
            <a:srgbClr val="FFFFFF"/>
          </a:solidFill>
          <a:ln>
            <a:solidFill>
              <a:srgbClr val="000000"/>
            </a:solidFill>
          </a:ln>
        </p:spPr>
        <p:txBody>
          <a:bodyPr wrap="square" rtlCol="0">
            <a:spAutoFit/>
          </a:bodyPr>
          <a:lstStyle/>
          <a:p>
            <a:pPr marL="233363" indent="-233363">
              <a:buFont typeface="Arial"/>
              <a:buChar char="•"/>
            </a:pPr>
            <a:r>
              <a:rPr lang="en-US" sz="2400" dirty="0" smtClean="0"/>
              <a:t>The search returns three genes.</a:t>
            </a:r>
          </a:p>
          <a:p>
            <a:pPr marL="233363" indent="-233363">
              <a:buFont typeface="Arial"/>
              <a:buChar char="•"/>
            </a:pPr>
            <a:r>
              <a:rPr lang="en-US" sz="2400" dirty="0" smtClean="0"/>
              <a:t>Recall that Camelina is </a:t>
            </a:r>
            <a:r>
              <a:rPr lang="en-US" sz="2400" dirty="0" err="1" smtClean="0"/>
              <a:t>hexaploid</a:t>
            </a:r>
            <a:r>
              <a:rPr lang="en-US" sz="2400" dirty="0" smtClean="0"/>
              <a:t>.</a:t>
            </a:r>
          </a:p>
          <a:p>
            <a:pPr marL="233363" indent="-233363">
              <a:buFont typeface="Arial"/>
              <a:buChar char="•"/>
            </a:pPr>
            <a:r>
              <a:rPr lang="en-US" sz="2400" dirty="0"/>
              <a:t>T</a:t>
            </a:r>
            <a:r>
              <a:rPr lang="en-US" sz="2400" dirty="0" smtClean="0"/>
              <a:t>hese are </a:t>
            </a:r>
            <a:r>
              <a:rPr lang="en-US" sz="2400" dirty="0" err="1" smtClean="0"/>
              <a:t>homeologs</a:t>
            </a:r>
            <a:r>
              <a:rPr lang="en-US" sz="2400" dirty="0" smtClean="0"/>
              <a:t>. </a:t>
            </a:r>
            <a:endParaRPr lang="en-US" sz="2400" dirty="0"/>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328180">
            <a:off x="694636" y="4061675"/>
            <a:ext cx="1095097" cy="844591"/>
          </a:xfrm>
          <a:prstGeom prst="rect">
            <a:avLst/>
          </a:prstGeom>
        </p:spPr>
      </p:pic>
    </p:spTree>
    <p:extLst>
      <p:ext uri="{BB962C8B-B14F-4D97-AF65-F5344CB8AC3E}">
        <p14:creationId xmlns:p14="http://schemas.microsoft.com/office/powerpoint/2010/main" val="118376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5" y="0"/>
            <a:ext cx="8890275" cy="1143000"/>
          </a:xfrm>
        </p:spPr>
        <p:txBody>
          <a:bodyPr>
            <a:normAutofit fontScale="90000"/>
          </a:bodyPr>
          <a:lstStyle/>
          <a:p>
            <a:r>
              <a:rPr lang="en-US" sz="2800" b="1" dirty="0" smtClean="0">
                <a:solidFill>
                  <a:srgbClr val="FF6600"/>
                </a:solidFill>
              </a:rPr>
              <a:t>Goal</a:t>
            </a:r>
            <a:r>
              <a:rPr lang="en-US" sz="2800" dirty="0" smtClean="0"/>
              <a:t>: Find differentially expressed genes in giant table of counts per gene, where rows are genes &amp; columns are samples </a:t>
            </a:r>
            <a:endParaRPr lang="en-US" sz="2800" dirty="0">
              <a:latin typeface="Courier" charset="0"/>
              <a:ea typeface="Courier" charset="0"/>
              <a:cs typeface="Courier"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1" t="-1" r="50025" b="28362"/>
          <a:stretch/>
        </p:blipFill>
        <p:spPr>
          <a:xfrm>
            <a:off x="573088" y="1230833"/>
            <a:ext cx="9161928" cy="5860001"/>
          </a:xfrm>
          <a:prstGeom prst="rect">
            <a:avLst/>
          </a:prstGeom>
          <a:ln>
            <a:solidFill>
              <a:srgbClr val="000000"/>
            </a:solidFill>
          </a:ln>
        </p:spPr>
      </p:pic>
      <p:sp>
        <p:nvSpPr>
          <p:cNvPr id="3" name="Slide Number Placeholder 2"/>
          <p:cNvSpPr>
            <a:spLocks noGrp="1"/>
          </p:cNvSpPr>
          <p:nvPr>
            <p:ph type="sldNum" sz="quarter" idx="12"/>
          </p:nvPr>
        </p:nvSpPr>
        <p:spPr/>
        <p:txBody>
          <a:bodyPr/>
          <a:lstStyle/>
          <a:p>
            <a:fld id="{B841B391-1218-214B-B2EB-2B43FB1A55FC}" type="slidenum">
              <a:rPr lang="en-US" smtClean="0"/>
              <a:t>8</a:t>
            </a:fld>
            <a:endParaRPr lang="en-US"/>
          </a:p>
        </p:txBody>
      </p:sp>
      <p:sp>
        <p:nvSpPr>
          <p:cNvPr id="5" name="Rectangle 4"/>
          <p:cNvSpPr/>
          <p:nvPr/>
        </p:nvSpPr>
        <p:spPr>
          <a:xfrm>
            <a:off x="1698171" y="1230833"/>
            <a:ext cx="1451429" cy="5569110"/>
          </a:xfrm>
          <a:prstGeom prst="rect">
            <a:avLst/>
          </a:prstGeom>
          <a:noFill/>
          <a:ln w="57150" cmpd="sng">
            <a:solidFill>
              <a:srgbClr val="FF66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49601" y="1230833"/>
            <a:ext cx="1386114" cy="5569110"/>
          </a:xfrm>
          <a:prstGeom prst="rect">
            <a:avLst/>
          </a:prstGeom>
          <a:noFill/>
          <a:ln w="57150" cmpd="sng">
            <a:solidFill>
              <a:srgbClr val="1667F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7984" y="5042932"/>
            <a:ext cx="7982023" cy="369332"/>
          </a:xfrm>
          <a:prstGeom prst="rect">
            <a:avLst/>
          </a:prstGeom>
          <a:solidFill>
            <a:schemeClr val="bg1"/>
          </a:solidFill>
          <a:ln>
            <a:solidFill>
              <a:schemeClr val="tx1"/>
            </a:solidFill>
          </a:ln>
        </p:spPr>
        <p:txBody>
          <a:bodyPr wrap="none" rtlCol="0">
            <a:spAutoFit/>
          </a:bodyPr>
          <a:lstStyle/>
          <a:p>
            <a:r>
              <a:rPr lang="en-US" dirty="0" smtClean="0"/>
              <a:t>One "count" is a pair - Read1 and Read2 sequenced from the same library molecule.</a:t>
            </a:r>
            <a:endParaRPr lang="en-US" dirty="0"/>
          </a:p>
        </p:txBody>
      </p:sp>
      <p:pic>
        <p:nvPicPr>
          <p:cNvPr id="9" name="Picture 8"/>
          <p:cNvPicPr>
            <a:picLocks noChangeAspect="1"/>
          </p:cNvPicPr>
          <p:nvPr/>
        </p:nvPicPr>
        <p:blipFill>
          <a:blip r:embed="rId3"/>
          <a:stretch>
            <a:fillRect/>
          </a:stretch>
        </p:blipFill>
        <p:spPr>
          <a:xfrm rot="16047601" flipV="1">
            <a:off x="4740536" y="2393103"/>
            <a:ext cx="543042" cy="695094"/>
          </a:xfrm>
          <a:prstGeom prst="rect">
            <a:avLst/>
          </a:prstGeom>
        </p:spPr>
      </p:pic>
      <p:sp>
        <p:nvSpPr>
          <p:cNvPr id="10" name="TextBox 9"/>
          <p:cNvSpPr txBox="1"/>
          <p:nvPr/>
        </p:nvSpPr>
        <p:spPr>
          <a:xfrm>
            <a:off x="5327755" y="2121431"/>
            <a:ext cx="3170361" cy="1200329"/>
          </a:xfrm>
          <a:prstGeom prst="rect">
            <a:avLst/>
          </a:prstGeom>
          <a:solidFill>
            <a:schemeClr val="bg1"/>
          </a:solidFill>
          <a:ln>
            <a:solidFill>
              <a:schemeClr val="tx1"/>
            </a:solidFill>
          </a:ln>
        </p:spPr>
        <p:txBody>
          <a:bodyPr wrap="square" rtlCol="0">
            <a:spAutoFit/>
          </a:bodyPr>
          <a:lstStyle/>
          <a:p>
            <a:pPr marL="285750" indent="-285750">
              <a:buFont typeface="Arial"/>
              <a:buChar char="•"/>
            </a:pPr>
            <a:r>
              <a:rPr lang="en-US" dirty="0" smtClean="0"/>
              <a:t>Libraries were sequenced to different depths.</a:t>
            </a:r>
          </a:p>
          <a:p>
            <a:pPr marL="285750" indent="-285750">
              <a:buFont typeface="Arial"/>
              <a:buChar char="•"/>
            </a:pPr>
            <a:r>
              <a:rPr lang="en-US" dirty="0"/>
              <a:t>B</a:t>
            </a:r>
            <a:r>
              <a:rPr lang="en-US" dirty="0" smtClean="0"/>
              <a:t>ut even so, you can notice expression differences. </a:t>
            </a:r>
            <a:endParaRPr lang="en-US" dirty="0"/>
          </a:p>
        </p:txBody>
      </p:sp>
    </p:spTree>
    <p:extLst>
      <p:ext uri="{BB962C8B-B14F-4D97-AF65-F5344CB8AC3E}">
        <p14:creationId xmlns:p14="http://schemas.microsoft.com/office/powerpoint/2010/main" val="113814021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rch.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6982" y="4452"/>
            <a:ext cx="7983104" cy="6838768"/>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80</a:t>
            </a:fld>
            <a:endParaRPr lang="en-US"/>
          </a:p>
        </p:txBody>
      </p:sp>
      <p:sp>
        <p:nvSpPr>
          <p:cNvPr id="4" name="TextBox 3"/>
          <p:cNvSpPr txBox="1"/>
          <p:nvPr/>
        </p:nvSpPr>
        <p:spPr>
          <a:xfrm>
            <a:off x="1058767" y="5646297"/>
            <a:ext cx="6728515" cy="461665"/>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Double-click the 3</a:t>
            </a:r>
            <a:r>
              <a:rPr lang="en-US" sz="2400" baseline="30000" dirty="0" smtClean="0"/>
              <a:t>rd</a:t>
            </a:r>
            <a:r>
              <a:rPr lang="en-US" sz="2400" dirty="0" smtClean="0"/>
              <a:t> result row (Csa12g053650)</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13437">
            <a:off x="5031117" y="4872184"/>
            <a:ext cx="1095097" cy="844591"/>
          </a:xfrm>
          <a:prstGeom prst="rect">
            <a:avLst/>
          </a:prstGeom>
        </p:spPr>
      </p:pic>
    </p:spTree>
    <p:extLst>
      <p:ext uri="{BB962C8B-B14F-4D97-AF65-F5344CB8AC3E}">
        <p14:creationId xmlns:p14="http://schemas.microsoft.com/office/powerpoint/2010/main" val="358004564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322" y="14166"/>
            <a:ext cx="7971764" cy="6829055"/>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81</a:t>
            </a:fld>
            <a:endParaRPr lang="en-US"/>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13437">
            <a:off x="7344400" y="585672"/>
            <a:ext cx="1095097" cy="844591"/>
          </a:xfrm>
          <a:prstGeom prst="rect">
            <a:avLst/>
          </a:prstGeom>
        </p:spPr>
      </p:pic>
      <p:sp>
        <p:nvSpPr>
          <p:cNvPr id="7" name="TextBox 6"/>
          <p:cNvSpPr txBox="1"/>
          <p:nvPr/>
        </p:nvSpPr>
        <p:spPr>
          <a:xfrm>
            <a:off x="1946821" y="1487361"/>
            <a:ext cx="5706775" cy="1569660"/>
          </a:xfrm>
          <a:prstGeom prst="rect">
            <a:avLst/>
          </a:prstGeom>
          <a:solidFill>
            <a:srgbClr val="FFFFFF"/>
          </a:solidFill>
          <a:ln>
            <a:solidFill>
              <a:srgbClr val="000000"/>
            </a:solidFill>
          </a:ln>
        </p:spPr>
        <p:txBody>
          <a:bodyPr wrap="square" rtlCol="0">
            <a:spAutoFit/>
          </a:bodyPr>
          <a:lstStyle/>
          <a:p>
            <a:pPr marL="342900" indent="-342900">
              <a:buFont typeface="Arial"/>
              <a:buChar char="•"/>
            </a:pPr>
            <a:r>
              <a:rPr lang="en-US" sz="2400" dirty="0" smtClean="0"/>
              <a:t>Note how double-clicking a result row takes you to the that gene's location.</a:t>
            </a:r>
          </a:p>
          <a:p>
            <a:pPr marL="342900" indent="-342900">
              <a:buFont typeface="Arial"/>
              <a:buChar char="•"/>
            </a:pPr>
            <a:r>
              <a:rPr lang="en-US" sz="2400" dirty="0" smtClean="0"/>
              <a:t>Graph tracks are gray because you have not yet loaded data in this region.</a:t>
            </a:r>
          </a:p>
        </p:txBody>
      </p:sp>
    </p:spTree>
    <p:extLst>
      <p:ext uri="{BB962C8B-B14F-4D97-AF65-F5344CB8AC3E}">
        <p14:creationId xmlns:p14="http://schemas.microsoft.com/office/powerpoint/2010/main" val="38979271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322" y="14166"/>
            <a:ext cx="7971764" cy="6829055"/>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82</a:t>
            </a:fld>
            <a:endParaRPr lang="en-US"/>
          </a:p>
        </p:txBody>
      </p:sp>
      <p:sp>
        <p:nvSpPr>
          <p:cNvPr id="4" name="TextBox 3"/>
          <p:cNvSpPr txBox="1"/>
          <p:nvPr/>
        </p:nvSpPr>
        <p:spPr>
          <a:xfrm>
            <a:off x="1451474" y="1532269"/>
            <a:ext cx="6293498" cy="1569660"/>
          </a:xfrm>
          <a:prstGeom prst="rect">
            <a:avLst/>
          </a:prstGeom>
          <a:solidFill>
            <a:srgbClr val="FFFFFF"/>
          </a:solidFill>
          <a:ln>
            <a:solidFill>
              <a:srgbClr val="000000"/>
            </a:solidFill>
          </a:ln>
        </p:spPr>
        <p:txBody>
          <a:bodyPr wrap="square" rtlCol="0">
            <a:spAutoFit/>
          </a:bodyPr>
          <a:lstStyle/>
          <a:p>
            <a:r>
              <a:rPr lang="en-US" sz="2400" b="1" dirty="0" smtClean="0">
                <a:solidFill>
                  <a:srgbClr val="FF6600"/>
                </a:solidFill>
              </a:rPr>
              <a:t>Practice</a:t>
            </a:r>
            <a:r>
              <a:rPr lang="en-US" sz="2400" dirty="0" smtClean="0"/>
              <a:t> your IGB skills:</a:t>
            </a:r>
          </a:p>
          <a:p>
            <a:pPr marL="457200" indent="-457200">
              <a:buFont typeface="+mj-lt"/>
              <a:buAutoNum type="arabicPeriod"/>
            </a:pPr>
            <a:r>
              <a:rPr lang="en-US" sz="2400" dirty="0" smtClean="0"/>
              <a:t>Zoom out to show other genes in the region.</a:t>
            </a:r>
          </a:p>
          <a:p>
            <a:pPr marL="457200" indent="-457200">
              <a:buFont typeface="+mj-lt"/>
              <a:buAutoNum type="arabicPeriod"/>
            </a:pPr>
            <a:r>
              <a:rPr lang="en-US" sz="2400" dirty="0" smtClean="0"/>
              <a:t>Hide the bottom tab (click "V" button).</a:t>
            </a:r>
          </a:p>
          <a:p>
            <a:pPr marL="457200" indent="-457200">
              <a:buFont typeface="+mj-lt"/>
              <a:buAutoNum type="arabicPeriod"/>
            </a:pPr>
            <a:r>
              <a:rPr lang="en-US" sz="2400" dirty="0" smtClean="0"/>
              <a:t>Click </a:t>
            </a:r>
            <a:r>
              <a:rPr lang="en-US" sz="2400" b="1" dirty="0" smtClean="0"/>
              <a:t>Load Data</a:t>
            </a:r>
            <a:r>
              <a:rPr lang="en-US" sz="2400" b="1" dirty="0"/>
              <a:t> </a:t>
            </a:r>
            <a:r>
              <a:rPr lang="en-US" sz="2400" dirty="0" smtClean="0"/>
              <a:t>to load coverage graph data.</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13437">
            <a:off x="5031117" y="4872184"/>
            <a:ext cx="1095097" cy="844591"/>
          </a:xfrm>
          <a:prstGeom prst="rect">
            <a:avLst/>
          </a:prstGeom>
        </p:spPr>
      </p:pic>
    </p:spTree>
    <p:extLst>
      <p:ext uri="{BB962C8B-B14F-4D97-AF65-F5344CB8AC3E}">
        <p14:creationId xmlns:p14="http://schemas.microsoft.com/office/powerpoint/2010/main" val="1101636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aded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322" y="14166"/>
            <a:ext cx="7983104" cy="683876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83</a:t>
            </a:fld>
            <a:endParaRPr lang="en-US"/>
          </a:p>
        </p:txBody>
      </p:sp>
      <p:pic>
        <p:nvPicPr>
          <p:cNvPr id="4" name="Picture 3"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3340674">
            <a:off x="4643864" y="2999079"/>
            <a:ext cx="882148" cy="680355"/>
          </a:xfrm>
          <a:prstGeom prst="rect">
            <a:avLst/>
          </a:prstGeom>
        </p:spPr>
      </p:pic>
      <p:sp>
        <p:nvSpPr>
          <p:cNvPr id="5" name="TextBox 4"/>
          <p:cNvSpPr txBox="1"/>
          <p:nvPr/>
        </p:nvSpPr>
        <p:spPr>
          <a:xfrm>
            <a:off x="1791664" y="3766293"/>
            <a:ext cx="6293498" cy="1200328"/>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Notice the difference in gene expression.</a:t>
            </a:r>
          </a:p>
          <a:p>
            <a:pPr marL="457200" indent="-457200">
              <a:buFont typeface="+mj-lt"/>
              <a:buAutoNum type="arabicPeriod"/>
            </a:pPr>
            <a:r>
              <a:rPr lang="en-US" sz="2400" dirty="0" smtClean="0"/>
              <a:t>Open the </a:t>
            </a:r>
            <a:r>
              <a:rPr lang="en-US" sz="2400" b="1" dirty="0" smtClean="0"/>
              <a:t>Graph</a:t>
            </a:r>
            <a:r>
              <a:rPr lang="en-US" sz="2400" dirty="0" smtClean="0"/>
              <a:t> tab - let's put the graphs on the same scale.</a:t>
            </a:r>
          </a:p>
        </p:txBody>
      </p:sp>
      <p:pic>
        <p:nvPicPr>
          <p:cNvPr id="6" name="Picture 5"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596503">
            <a:off x="3083978" y="5508304"/>
            <a:ext cx="882148" cy="680355"/>
          </a:xfrm>
          <a:prstGeom prst="rect">
            <a:avLst/>
          </a:prstGeom>
        </p:spPr>
      </p:pic>
    </p:spTree>
    <p:extLst>
      <p:ext uri="{BB962C8B-B14F-4D97-AF65-F5344CB8AC3E}">
        <p14:creationId xmlns:p14="http://schemas.microsoft.com/office/powerpoint/2010/main" val="2343861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just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322" y="14166"/>
            <a:ext cx="7915066" cy="6780484"/>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84</a:t>
            </a:fld>
            <a:endParaRPr lang="en-US"/>
          </a:p>
        </p:txBody>
      </p:sp>
      <p:pic>
        <p:nvPicPr>
          <p:cNvPr id="4" name="Picture 3"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220933">
            <a:off x="709010" y="3826915"/>
            <a:ext cx="882148" cy="680355"/>
          </a:xfrm>
          <a:prstGeom prst="rect">
            <a:avLst/>
          </a:prstGeom>
        </p:spPr>
      </p:pic>
      <p:sp>
        <p:nvSpPr>
          <p:cNvPr id="5" name="TextBox 4"/>
          <p:cNvSpPr txBox="1"/>
          <p:nvPr/>
        </p:nvSpPr>
        <p:spPr>
          <a:xfrm>
            <a:off x="490026" y="3406475"/>
            <a:ext cx="5203883" cy="461665"/>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Click </a:t>
            </a:r>
            <a:r>
              <a:rPr lang="en-US" sz="2400" b="1" dirty="0" smtClean="0"/>
              <a:t>Select All</a:t>
            </a:r>
            <a:r>
              <a:rPr lang="en-US" sz="2400" dirty="0" smtClean="0"/>
              <a:t> to select both graphs.</a:t>
            </a:r>
          </a:p>
        </p:txBody>
      </p:sp>
      <p:pic>
        <p:nvPicPr>
          <p:cNvPr id="6" name="Picture 5"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381352">
            <a:off x="3060704" y="5111984"/>
            <a:ext cx="882148" cy="680355"/>
          </a:xfrm>
          <a:prstGeom prst="rect">
            <a:avLst/>
          </a:prstGeom>
        </p:spPr>
      </p:pic>
      <p:sp>
        <p:nvSpPr>
          <p:cNvPr id="8" name="TextBox 7"/>
          <p:cNvSpPr txBox="1"/>
          <p:nvPr/>
        </p:nvSpPr>
        <p:spPr>
          <a:xfrm>
            <a:off x="3783222" y="4726260"/>
            <a:ext cx="4524834" cy="1569660"/>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2"/>
            </a:pPr>
            <a:r>
              <a:rPr lang="en-US" sz="2400" dirty="0" smtClean="0"/>
              <a:t>Use the slider or text box under </a:t>
            </a:r>
            <a:r>
              <a:rPr lang="en-US" sz="2400" b="1" dirty="0" smtClean="0"/>
              <a:t>Y Axis Scale </a:t>
            </a:r>
            <a:r>
              <a:rPr lang="en-US" sz="2400" dirty="0" smtClean="0"/>
              <a:t>to set the maximum y-value for both graphs at the same time.  </a:t>
            </a:r>
          </a:p>
        </p:txBody>
      </p:sp>
      <p:pic>
        <p:nvPicPr>
          <p:cNvPr id="9" name="Picture 8"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381352">
            <a:off x="5793312" y="852538"/>
            <a:ext cx="882148" cy="680355"/>
          </a:xfrm>
          <a:prstGeom prst="rect">
            <a:avLst/>
          </a:prstGeom>
        </p:spPr>
      </p:pic>
      <p:sp>
        <p:nvSpPr>
          <p:cNvPr id="10" name="TextBox 9"/>
          <p:cNvSpPr txBox="1"/>
          <p:nvPr/>
        </p:nvSpPr>
        <p:spPr>
          <a:xfrm>
            <a:off x="1963532" y="948363"/>
            <a:ext cx="2281039" cy="923330"/>
          </a:xfrm>
          <a:prstGeom prst="rect">
            <a:avLst/>
          </a:prstGeom>
          <a:solidFill>
            <a:srgbClr val="FFFFFF"/>
          </a:solidFill>
          <a:ln>
            <a:solidFill>
              <a:srgbClr val="7F7F7F"/>
            </a:solidFill>
          </a:ln>
        </p:spPr>
        <p:txBody>
          <a:bodyPr wrap="square" rtlCol="0">
            <a:spAutoFit/>
          </a:bodyPr>
          <a:lstStyle/>
          <a:p>
            <a:r>
              <a:rPr lang="en-US" dirty="0" smtClean="0"/>
              <a:t>Rescaled graphs - showing 0 to 4,000 reads/base. </a:t>
            </a:r>
            <a:endParaRPr lang="en-US" dirty="0"/>
          </a:p>
        </p:txBody>
      </p:sp>
    </p:spTree>
    <p:extLst>
      <p:ext uri="{BB962C8B-B14F-4D97-AF65-F5344CB8AC3E}">
        <p14:creationId xmlns:p14="http://schemas.microsoft.com/office/powerpoint/2010/main" val="1604031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just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322" y="14166"/>
            <a:ext cx="7915066" cy="6780484"/>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85</a:t>
            </a:fld>
            <a:endParaRPr lang="en-US"/>
          </a:p>
        </p:txBody>
      </p:sp>
      <p:pic>
        <p:nvPicPr>
          <p:cNvPr id="4" name="Picture 3"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5767916">
            <a:off x="1318078" y="4559699"/>
            <a:ext cx="882148" cy="680355"/>
          </a:xfrm>
          <a:prstGeom prst="rect">
            <a:avLst/>
          </a:prstGeom>
        </p:spPr>
      </p:pic>
      <p:sp>
        <p:nvSpPr>
          <p:cNvPr id="5" name="TextBox 4"/>
          <p:cNvSpPr txBox="1"/>
          <p:nvPr/>
        </p:nvSpPr>
        <p:spPr>
          <a:xfrm>
            <a:off x="681389" y="1002346"/>
            <a:ext cx="2461943" cy="2677656"/>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Tip: Click the Stack Height toolbar button to get rid of white space in the gene model track. </a:t>
            </a:r>
          </a:p>
        </p:txBody>
      </p:sp>
      <p:pic>
        <p:nvPicPr>
          <p:cNvPr id="9" name="Picture 8"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5142685">
            <a:off x="2244515" y="366436"/>
            <a:ext cx="882148" cy="680355"/>
          </a:xfrm>
          <a:prstGeom prst="rect">
            <a:avLst/>
          </a:prstGeom>
        </p:spPr>
      </p:pic>
      <p:sp>
        <p:nvSpPr>
          <p:cNvPr id="10" name="TextBox 9"/>
          <p:cNvSpPr txBox="1"/>
          <p:nvPr/>
        </p:nvSpPr>
        <p:spPr>
          <a:xfrm>
            <a:off x="2151938" y="4824963"/>
            <a:ext cx="2748145" cy="1569660"/>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4"/>
            </a:pPr>
            <a:r>
              <a:rPr lang="en-US" sz="2400" dirty="0" smtClean="0"/>
              <a:t>Hide the bottom panel tabs to make more room for data.</a:t>
            </a:r>
          </a:p>
        </p:txBody>
      </p:sp>
      <p:pic>
        <p:nvPicPr>
          <p:cNvPr id="11" name="Picture 10"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338730">
            <a:off x="6108751" y="767999"/>
            <a:ext cx="882148" cy="680355"/>
          </a:xfrm>
          <a:prstGeom prst="rect">
            <a:avLst/>
          </a:prstGeom>
        </p:spPr>
      </p:pic>
      <p:sp>
        <p:nvSpPr>
          <p:cNvPr id="8" name="TextBox 7"/>
          <p:cNvSpPr txBox="1"/>
          <p:nvPr/>
        </p:nvSpPr>
        <p:spPr>
          <a:xfrm>
            <a:off x="5577417" y="1419915"/>
            <a:ext cx="2529416" cy="1596336"/>
          </a:xfrm>
          <a:prstGeom prst="rect">
            <a:avLst/>
          </a:prstGeom>
          <a:solidFill>
            <a:srgbClr val="FFFFFF"/>
          </a:solidFill>
          <a:ln>
            <a:solidFill>
              <a:srgbClr val="000000"/>
            </a:solidFill>
          </a:ln>
        </p:spPr>
        <p:txBody>
          <a:bodyPr wrap="square" rtlCol="0">
            <a:normAutofit/>
          </a:bodyPr>
          <a:lstStyle/>
          <a:p>
            <a:pPr marL="457200" indent="-457200">
              <a:buFont typeface="+mj-lt"/>
              <a:buAutoNum type="arabicPeriod" startAt="2"/>
            </a:pPr>
            <a:r>
              <a:rPr lang="en-US" sz="2400" dirty="0" smtClean="0"/>
              <a:t>Click       button to zoom in and show gene model label.</a:t>
            </a:r>
          </a:p>
        </p:txBody>
      </p:sp>
      <p:sp>
        <p:nvSpPr>
          <p:cNvPr id="3" name="Freeform 2"/>
          <p:cNvSpPr/>
          <p:nvPr/>
        </p:nvSpPr>
        <p:spPr>
          <a:xfrm>
            <a:off x="4793858" y="2677583"/>
            <a:ext cx="783559" cy="889000"/>
          </a:xfrm>
          <a:custGeom>
            <a:avLst/>
            <a:gdLst>
              <a:gd name="connsiteX0" fmla="*/ 783559 w 783559"/>
              <a:gd name="connsiteY0" fmla="*/ 0 h 889000"/>
              <a:gd name="connsiteX1" fmla="*/ 307309 w 783559"/>
              <a:gd name="connsiteY1" fmla="*/ 158750 h 889000"/>
              <a:gd name="connsiteX2" fmla="*/ 85059 w 783559"/>
              <a:gd name="connsiteY2" fmla="*/ 412750 h 889000"/>
              <a:gd name="connsiteX3" fmla="*/ 10975 w 783559"/>
              <a:gd name="connsiteY3" fmla="*/ 687917 h 889000"/>
              <a:gd name="connsiteX4" fmla="*/ 392 w 783559"/>
              <a:gd name="connsiteY4" fmla="*/ 88900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559" h="889000">
                <a:moveTo>
                  <a:pt x="783559" y="0"/>
                </a:moveTo>
                <a:cubicBezTo>
                  <a:pt x="603642" y="44979"/>
                  <a:pt x="423726" y="89958"/>
                  <a:pt x="307309" y="158750"/>
                </a:cubicBezTo>
                <a:cubicBezTo>
                  <a:pt x="190892" y="227542"/>
                  <a:pt x="134448" y="324556"/>
                  <a:pt x="85059" y="412750"/>
                </a:cubicBezTo>
                <a:cubicBezTo>
                  <a:pt x="35670" y="500944"/>
                  <a:pt x="25086" y="608542"/>
                  <a:pt x="10975" y="687917"/>
                </a:cubicBezTo>
                <a:cubicBezTo>
                  <a:pt x="-3136" y="767292"/>
                  <a:pt x="392" y="855486"/>
                  <a:pt x="392" y="889000"/>
                </a:cubicBezTo>
              </a:path>
            </a:pathLst>
          </a:custGeom>
          <a:ln w="3810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6753274" y="1504845"/>
            <a:ext cx="368300" cy="355600"/>
          </a:xfrm>
          <a:prstGeom prst="rect">
            <a:avLst/>
          </a:prstGeom>
        </p:spPr>
      </p:pic>
      <p:sp>
        <p:nvSpPr>
          <p:cNvPr id="15" name="TextBox 14"/>
          <p:cNvSpPr txBox="1"/>
          <p:nvPr/>
        </p:nvSpPr>
        <p:spPr>
          <a:xfrm>
            <a:off x="5577417" y="3255303"/>
            <a:ext cx="2849745" cy="1569660"/>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startAt="3"/>
            </a:pPr>
            <a:r>
              <a:rPr lang="en-US" sz="2400" dirty="0" smtClean="0"/>
              <a:t>Click near the model to re-focus zooming (if necessary)</a:t>
            </a:r>
          </a:p>
        </p:txBody>
      </p:sp>
    </p:spTree>
    <p:extLst>
      <p:ext uri="{BB962C8B-B14F-4D97-AF65-F5344CB8AC3E}">
        <p14:creationId xmlns:p14="http://schemas.microsoft.com/office/powerpoint/2010/main" val="3685889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omedInDrough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2340" y="43308"/>
            <a:ext cx="7926407" cy="6790199"/>
          </a:xfrm>
          <a:prstGeom prst="rect">
            <a:avLst/>
          </a:prstGeom>
        </p:spPr>
      </p:pic>
      <p:sp>
        <p:nvSpPr>
          <p:cNvPr id="2" name="Slide Number Placeholder 1"/>
          <p:cNvSpPr>
            <a:spLocks noGrp="1"/>
          </p:cNvSpPr>
          <p:nvPr>
            <p:ph type="sldNum" sz="quarter" idx="12"/>
          </p:nvPr>
        </p:nvSpPr>
        <p:spPr/>
        <p:txBody>
          <a:bodyPr/>
          <a:lstStyle/>
          <a:p>
            <a:fld id="{79C132F0-F8FC-0C46-84EA-B5899D580A11}" type="slidenum">
              <a:rPr lang="en-US" smtClean="0"/>
              <a:pPr/>
              <a:t>86</a:t>
            </a:fld>
            <a:endParaRPr lang="en-US"/>
          </a:p>
        </p:txBody>
      </p:sp>
      <p:sp>
        <p:nvSpPr>
          <p:cNvPr id="4" name="TextBox 3"/>
          <p:cNvSpPr txBox="1"/>
          <p:nvPr/>
        </p:nvSpPr>
        <p:spPr>
          <a:xfrm>
            <a:off x="3143332" y="2555956"/>
            <a:ext cx="4455466" cy="1938992"/>
          </a:xfrm>
          <a:prstGeom prst="rect">
            <a:avLst/>
          </a:prstGeom>
          <a:solidFill>
            <a:srgbClr val="FFFFFF"/>
          </a:solidFill>
          <a:ln>
            <a:solidFill>
              <a:srgbClr val="000000"/>
            </a:solidFill>
          </a:ln>
        </p:spPr>
        <p:txBody>
          <a:bodyPr wrap="square" rtlCol="0">
            <a:spAutoFit/>
          </a:bodyPr>
          <a:lstStyle/>
          <a:p>
            <a:pPr marL="457200" indent="-457200">
              <a:buFont typeface="+mj-lt"/>
              <a:buAutoNum type="arabicPeriod"/>
            </a:pPr>
            <a:r>
              <a:rPr lang="en-US" sz="2400" dirty="0" smtClean="0"/>
              <a:t>Click Camera button in Toolbar to save an image.</a:t>
            </a:r>
          </a:p>
          <a:p>
            <a:pPr marL="457200" indent="-457200">
              <a:buFont typeface="+mj-lt"/>
              <a:buAutoNum type="arabicPeriod"/>
            </a:pPr>
            <a:r>
              <a:rPr lang="en-US" sz="2400" dirty="0" smtClean="0"/>
              <a:t>Try it on your own:</a:t>
            </a:r>
          </a:p>
          <a:p>
            <a:pPr marL="342900" indent="-342900">
              <a:buFont typeface="Arial"/>
              <a:buChar char="•"/>
            </a:pPr>
            <a:r>
              <a:rPr lang="en-US" sz="2400" dirty="0" smtClean="0"/>
              <a:t>Look for another gene</a:t>
            </a:r>
          </a:p>
          <a:p>
            <a:pPr marL="342900" indent="-342900">
              <a:buFont typeface="Arial"/>
              <a:buChar char="•"/>
            </a:pPr>
            <a:r>
              <a:rPr lang="en-US" sz="2400" dirty="0"/>
              <a:t>L</a:t>
            </a:r>
            <a:r>
              <a:rPr lang="en-US" sz="2400" dirty="0" smtClean="0"/>
              <a:t>oad other tracks?</a:t>
            </a:r>
          </a:p>
        </p:txBody>
      </p:sp>
      <p:pic>
        <p:nvPicPr>
          <p:cNvPr id="5" name="Picture 4" descr="arrowBlue.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5142685">
            <a:off x="747682" y="366437"/>
            <a:ext cx="882148" cy="680355"/>
          </a:xfrm>
          <a:prstGeom prst="rect">
            <a:avLst/>
          </a:prstGeom>
        </p:spPr>
      </p:pic>
    </p:spTree>
    <p:extLst>
      <p:ext uri="{BB962C8B-B14F-4D97-AF65-F5344CB8AC3E}">
        <p14:creationId xmlns:p14="http://schemas.microsoft.com/office/powerpoint/2010/main" val="319054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for today, next week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 I - R </a:t>
            </a:r>
            <a:r>
              <a:rPr lang="en-US" b="1" i="1" dirty="0" smtClean="0">
                <a:solidFill>
                  <a:srgbClr val="FF6600"/>
                </a:solidFill>
              </a:rPr>
              <a:t>refresher</a:t>
            </a:r>
            <a:endParaRPr lang="en-US" b="1" i="1" dirty="0" smtClean="0">
              <a:solidFill>
                <a:srgbClr val="FF6600"/>
              </a:solidFill>
            </a:endParaRPr>
          </a:p>
          <a:p>
            <a:pPr lvl="1"/>
            <a:r>
              <a:rPr lang="en-US" dirty="0" smtClean="0">
                <a:solidFill>
                  <a:srgbClr val="000000"/>
                </a:solidFill>
              </a:rPr>
              <a:t>Lists, data frames, $ operator</a:t>
            </a:r>
            <a:endParaRPr lang="en-US" dirty="0" smtClean="0">
              <a:solidFill>
                <a:srgbClr val="000000"/>
              </a:solidFill>
            </a:endParaRPr>
          </a:p>
          <a:p>
            <a:r>
              <a:rPr lang="en-US" dirty="0" smtClean="0"/>
              <a:t>Part </a:t>
            </a:r>
            <a:r>
              <a:rPr lang="en-US" dirty="0" smtClean="0"/>
              <a:t>2 - Find differentially expressed (DE) genes</a:t>
            </a:r>
            <a:endParaRPr lang="en-US" dirty="0"/>
          </a:p>
          <a:p>
            <a:pPr lvl="1"/>
            <a:r>
              <a:rPr lang="en-US" dirty="0" smtClean="0"/>
              <a:t>Read data </a:t>
            </a:r>
          </a:p>
          <a:p>
            <a:pPr lvl="1"/>
            <a:r>
              <a:rPr lang="en-US" dirty="0" smtClean="0"/>
              <a:t>Use </a:t>
            </a:r>
            <a:r>
              <a:rPr lang="en-US" dirty="0" err="1" smtClean="0"/>
              <a:t>edgeR</a:t>
            </a:r>
            <a:r>
              <a:rPr lang="en-US" dirty="0" smtClean="0"/>
              <a:t> to find DE genes</a:t>
            </a:r>
          </a:p>
          <a:p>
            <a:pPr lvl="1"/>
            <a:r>
              <a:rPr lang="en-US" dirty="0" smtClean="0"/>
              <a:t>Explore results using RStudio &amp; subscripting</a:t>
            </a:r>
          </a:p>
          <a:p>
            <a:pPr lvl="1"/>
            <a:r>
              <a:rPr lang="en-US" dirty="0" smtClean="0"/>
              <a:t>Introduc</a:t>
            </a:r>
            <a:r>
              <a:rPr lang="en-US" dirty="0" smtClean="0"/>
              <a:t>e </a:t>
            </a:r>
            <a:r>
              <a:rPr lang="en-US" dirty="0" smtClean="0"/>
              <a:t>data analysis assignment: </a:t>
            </a:r>
            <a:endParaRPr lang="en-US" dirty="0" smtClean="0"/>
          </a:p>
          <a:p>
            <a:pPr lvl="2"/>
            <a:r>
              <a:rPr lang="en-US" dirty="0" smtClean="0"/>
              <a:t>Compare different samples </a:t>
            </a:r>
            <a:r>
              <a:rPr lang="en-US" dirty="0" smtClean="0"/>
              <a:t>types</a:t>
            </a:r>
          </a:p>
          <a:p>
            <a:r>
              <a:rPr lang="en-US" dirty="0" smtClean="0"/>
              <a:t>Part 3 - Visualize RNA-</a:t>
            </a:r>
            <a:r>
              <a:rPr lang="en-US" dirty="0" err="1" smtClean="0"/>
              <a:t>Seq</a:t>
            </a:r>
            <a:r>
              <a:rPr lang="en-US" dirty="0" smtClean="0"/>
              <a:t> data (sanity-check results)</a:t>
            </a:r>
            <a:endParaRPr lang="en-US" dirty="0" smtClean="0"/>
          </a:p>
          <a:p>
            <a:pPr lvl="2"/>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9C132F0-F8FC-0C46-84EA-B5899D580A11}" type="slidenum">
              <a:rPr lang="en-US" smtClean="0"/>
              <a:pPr/>
              <a:t>9</a:t>
            </a:fld>
            <a:endParaRPr lang="en-US"/>
          </a:p>
        </p:txBody>
      </p:sp>
    </p:spTree>
    <p:extLst>
      <p:ext uri="{BB962C8B-B14F-4D97-AF65-F5344CB8AC3E}">
        <p14:creationId xmlns:p14="http://schemas.microsoft.com/office/powerpoint/2010/main" val="39039840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34632</TotalTime>
  <Words>4048</Words>
  <Application>Microsoft Macintosh PowerPoint</Application>
  <PresentationFormat>On-screen Show (4:3)</PresentationFormat>
  <Paragraphs>568</Paragraphs>
  <Slides>86</Slides>
  <Notes>10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Today: using published genome &amp; mRNA-Seq data from...</vt:lpstr>
      <vt:lpstr>Camelina sativa</vt:lpstr>
      <vt:lpstr>mRNA-Seq data in Integrated Genome Browser (bioviz.org) </vt:lpstr>
      <vt:lpstr>mRNA-Seq = high throughput sequencing of cDNA</vt:lpstr>
      <vt:lpstr>PowerPoint Presentation</vt:lpstr>
      <vt:lpstr>Paired end sequencing produces  2 FASTQ files with millions of records</vt:lpstr>
      <vt:lpstr>Next: Map reads to genome using tophat2 (or other spliced aligner) and count fragments per gene (pairs)</vt:lpstr>
      <vt:lpstr>Goal: Find differentially expressed genes in giant table of counts per gene, where rows are genes &amp; columns are samples </vt:lpstr>
      <vt:lpstr>Goals for today, next week</vt:lpstr>
      <vt:lpstr>A list is a general-purpose container for other objects</vt:lpstr>
      <vt:lpstr>A data frame is a list with rows &amp; columns </vt:lpstr>
      <vt:lpstr>Use [] to get data from a data frame - just like with a matrix</vt:lpstr>
      <vt:lpstr>Data frame and list ideas coming up in the Differential Expression section  </vt:lpstr>
      <vt:lpstr>Find differentially expressed (DE) genes in RNA-Seq data</vt:lpstr>
      <vt:lpstr>Open R script for: DE.R</vt:lpstr>
      <vt:lpstr>A script is a program that contains commands designed to run in a sequence, from top to bottom</vt:lpstr>
      <vt:lpstr>Today, run code line-by-line from editor</vt:lpstr>
      <vt:lpstr>First R command in the script: Read gene information from gene description file using read.delim </vt:lpstr>
      <vt:lpstr>annotations is a data frame</vt:lpstr>
      <vt:lpstr>Use grep to look up Camelina homeologs of Arabidopsis genes</vt:lpstr>
      <vt:lpstr>Next: Import counts per gene into R using read.delim </vt:lpstr>
      <vt:lpstr>Use read.delim to read counts per gene data into your R environment</vt:lpstr>
      <vt:lpstr>Columns are libraries, rows are genes, values are fragment counts per gene</vt:lpstr>
      <vt:lpstr>Use read.delim to read sample information</vt:lpstr>
      <vt:lpstr>Use == operator to double-check that the columns in counts match the rows in sample_info</vt:lpstr>
      <vt:lpstr>Load edgeR library and create a DGEList</vt:lpstr>
      <vt:lpstr>big_DGEList is a list that contains a matrix (counts) &amp; a data frame (samples)</vt:lpstr>
      <vt:lpstr>Use barplot and samples data frame (from big_DGEList) to visualize sequencing depth </vt:lpstr>
      <vt:lpstr>Use plotMDS to visualize sample relatedness </vt:lpstr>
      <vt:lpstr>Find differentially expressed genes - compare early and late seeds </vt:lpstr>
      <vt:lpstr>Fit linear model to the data - needed for statistical testing</vt:lpstr>
      <vt:lpstr>Find DE genes where ratio between treatment and control is four-fold or greater </vt:lpstr>
      <vt:lpstr>logFC is the logarithm (base 2) of the ratio of gene expression in the compared samples</vt:lpstr>
      <vt:lpstr>lrt object - another list-like object (class "DGELRT") with many elements</vt:lpstr>
      <vt:lpstr>For more information about the lrt object, view documentation using help</vt:lpstr>
      <vt:lpstr>Groom results - add adjusted p value, functional annotations</vt:lpstr>
      <vt:lpstr>Groom results - add average expression per group for sanity checking</vt:lpstr>
      <vt:lpstr>Groom results - order rows by logFC (from high to low), then save to a file</vt:lpstr>
      <vt:lpstr>How many genes were differentially expressed in this comparison?</vt:lpstr>
      <vt:lpstr>How many genes were up- or down-regulated? </vt:lpstr>
      <vt:lpstr>Explore results - view in RStudio </vt:lpstr>
      <vt:lpstr>Explore results - search "drought"  </vt:lpstr>
      <vt:lpstr>Look at expression in all the samples (not just late and early seeds)</vt:lpstr>
      <vt:lpstr>Visualize expression profile using  barplot</vt:lpstr>
      <vt:lpstr>You try it! (and then take a break)</vt:lpstr>
      <vt:lpstr>Visualize expression data using Integrated Genome Browser browser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IGB has many ways to move &amp; zoom</vt:lpstr>
      <vt:lpstr>Practice: Zoom to alternatively spliced gene models</vt:lpstr>
      <vt:lpstr>PowerPoint Presentation</vt:lpstr>
      <vt:lpstr>Practice: Click-drag axis to jump-zoom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RNA-Seq folder</vt:lpstr>
      <vt:lpstr>12 sample types, 3 replicates per sample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experiment</dc:title>
  <dc:creator>Ann Loraine</dc:creator>
  <cp:lastModifiedBy>Ann Loraine</cp:lastModifiedBy>
  <cp:revision>630</cp:revision>
  <cp:lastPrinted>2017-06-16T15:07:48Z</cp:lastPrinted>
  <dcterms:created xsi:type="dcterms:W3CDTF">2017-05-22T00:27:57Z</dcterms:created>
  <dcterms:modified xsi:type="dcterms:W3CDTF">2018-04-16T06:23:18Z</dcterms:modified>
</cp:coreProperties>
</file>