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5" r:id="rId9"/>
    <p:sldId id="264" r:id="rId10"/>
    <p:sldId id="266" r:id="rId11"/>
    <p:sldId id="267" r:id="rId12"/>
    <p:sldId id="268" r:id="rId13"/>
    <p:sldId id="269" r:id="rId14"/>
    <p:sldId id="273" r:id="rId15"/>
    <p:sldId id="270" r:id="rId16"/>
    <p:sldId id="272" r:id="rId17"/>
    <p:sldId id="271" r:id="rId18"/>
    <p:sldId id="275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10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BF3CC-0B74-DD40-B75C-496C8906FDB5}" type="datetimeFigureOut">
              <a:rPr lang="en-US" smtClean="0"/>
              <a:t>3/19/18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CFB941-95F0-4946-9526-EE6E4B00C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79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lagunita.stanford.edu</a:t>
            </a:r>
            <a:r>
              <a:rPr lang="en-US" dirty="0" smtClean="0"/>
              <a:t>/courses/OLI/</a:t>
            </a:r>
            <a:r>
              <a:rPr lang="en-US" dirty="0" err="1" smtClean="0"/>
              <a:t>ProbStat</a:t>
            </a:r>
            <a:r>
              <a:rPr lang="en-US" dirty="0" smtClean="0"/>
              <a:t>/Open/courseware/</a:t>
            </a:r>
            <a:r>
              <a:rPr lang="en-US" dirty="0" err="1" smtClean="0"/>
              <a:t>inference_relationships_cq</a:t>
            </a:r>
            <a:r>
              <a:rPr lang="en-US" dirty="0" smtClean="0"/>
              <a:t>/_m3_matched_pairs/</a:t>
            </a:r>
          </a:p>
          <a:p>
            <a:r>
              <a:rPr lang="en-US" dirty="0" smtClean="0"/>
              <a:t>unit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FB941-95F0-4946-9526-EE6E4B00C10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93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</a:t>
            </a:r>
            <a:r>
              <a:rPr lang="en-US" dirty="0" err="1" smtClean="0"/>
              <a:t>lagunita.stanford.edu</a:t>
            </a:r>
            <a:r>
              <a:rPr lang="en-US" dirty="0" smtClean="0"/>
              <a:t>/courses/OLI/</a:t>
            </a:r>
            <a:r>
              <a:rPr lang="en-US" dirty="0" err="1" smtClean="0"/>
              <a:t>ProbStat</a:t>
            </a:r>
            <a:r>
              <a:rPr lang="en-US" dirty="0" smtClean="0"/>
              <a:t>/Open/courseware/</a:t>
            </a:r>
            <a:r>
              <a:rPr lang="en-US" dirty="0" err="1" smtClean="0"/>
              <a:t>inference_relationships_cq</a:t>
            </a:r>
            <a:r>
              <a:rPr lang="en-US" dirty="0" smtClean="0"/>
              <a:t>/_m3_matched_pairs/</a:t>
            </a:r>
          </a:p>
          <a:p>
            <a:r>
              <a:rPr lang="en-US" dirty="0" smtClean="0"/>
              <a:t>unit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FB941-95F0-4946-9526-EE6E4B00C10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474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lagunita.stanford.edu</a:t>
            </a:r>
            <a:r>
              <a:rPr lang="en-US" dirty="0" smtClean="0"/>
              <a:t>/courses/OLI/</a:t>
            </a:r>
            <a:r>
              <a:rPr lang="en-US" dirty="0" err="1" smtClean="0"/>
              <a:t>ProbStat</a:t>
            </a:r>
            <a:r>
              <a:rPr lang="en-US" dirty="0" smtClean="0"/>
              <a:t>/Open/courseware/</a:t>
            </a:r>
            <a:r>
              <a:rPr lang="en-US" dirty="0" err="1" smtClean="0"/>
              <a:t>inference_relationships_cq</a:t>
            </a:r>
            <a:r>
              <a:rPr lang="en-US" dirty="0" smtClean="0"/>
              <a:t>/_m3_matched_pairs/</a:t>
            </a:r>
          </a:p>
          <a:p>
            <a:r>
              <a:rPr lang="en-US" dirty="0" smtClean="0"/>
              <a:t>unit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FB941-95F0-4946-9526-EE6E4B00C10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86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CBA8-B185-2041-BD50-E784E4F51B1B}" type="datetimeFigureOut">
              <a:rPr lang="en-US" smtClean="0"/>
              <a:t>3/19/18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D7E8-94A0-E843-A4EF-959769FA8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547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CBA8-B185-2041-BD50-E784E4F51B1B}" type="datetimeFigureOut">
              <a:rPr lang="en-US" smtClean="0"/>
              <a:t>3/19/18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D7E8-94A0-E843-A4EF-959769FA8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90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CBA8-B185-2041-BD50-E784E4F51B1B}" type="datetimeFigureOut">
              <a:rPr lang="en-US" smtClean="0"/>
              <a:t>3/19/18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D7E8-94A0-E843-A4EF-959769FA8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812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CBA8-B185-2041-BD50-E784E4F51B1B}" type="datetimeFigureOut">
              <a:rPr lang="en-US" smtClean="0"/>
              <a:t>3/19/18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D7E8-94A0-E843-A4EF-959769FA8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57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CBA8-B185-2041-BD50-E784E4F51B1B}" type="datetimeFigureOut">
              <a:rPr lang="en-US" smtClean="0"/>
              <a:t>3/19/18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D7E8-94A0-E843-A4EF-959769FA8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240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CBA8-B185-2041-BD50-E784E4F51B1B}" type="datetimeFigureOut">
              <a:rPr lang="en-US" smtClean="0"/>
              <a:t>3/19/18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D7E8-94A0-E843-A4EF-959769FA8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20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CBA8-B185-2041-BD50-E784E4F51B1B}" type="datetimeFigureOut">
              <a:rPr lang="en-US" smtClean="0"/>
              <a:t>3/19/18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D7E8-94A0-E843-A4EF-959769FA8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29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CBA8-B185-2041-BD50-E784E4F51B1B}" type="datetimeFigureOut">
              <a:rPr lang="en-US" smtClean="0"/>
              <a:t>3/19/18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D7E8-94A0-E843-A4EF-959769FA8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94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CBA8-B185-2041-BD50-E784E4F51B1B}" type="datetimeFigureOut">
              <a:rPr lang="en-US" smtClean="0"/>
              <a:t>3/19/18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D7E8-94A0-E843-A4EF-959769FA8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7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CBA8-B185-2041-BD50-E784E4F51B1B}" type="datetimeFigureOut">
              <a:rPr lang="en-US" smtClean="0"/>
              <a:t>3/19/18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D7E8-94A0-E843-A4EF-959769FA8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036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CBA8-B185-2041-BD50-E784E4F51B1B}" type="datetimeFigureOut">
              <a:rPr lang="en-US" smtClean="0"/>
              <a:t>3/19/18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D7E8-94A0-E843-A4EF-959769FA8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09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4CBA8-B185-2041-BD50-E784E4F51B1B}" type="datetimeFigureOut">
              <a:rPr lang="en-US" smtClean="0"/>
              <a:t>3/19/18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CD7E8-94A0-E843-A4EF-959769FA8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87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Two-sample </a:t>
            </a:r>
            <a:r>
              <a:rPr lang="en-US" dirty="0" smtClean="0"/>
              <a:t>paired &amp; </a:t>
            </a:r>
            <a:r>
              <a:rPr lang="en-US" smtClean="0"/>
              <a:t>unpaired t</a:t>
            </a:r>
            <a:r>
              <a:rPr lang="en-US" dirty="0"/>
              <a:t> </a:t>
            </a:r>
            <a:r>
              <a:rPr lang="en-US" smtClean="0"/>
              <a:t>test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Comparing two </a:t>
            </a:r>
            <a:r>
              <a:rPr lang="en-US" dirty="0" smtClean="0"/>
              <a:t>groups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821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1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Matched pairs; samples not independent; use paired t-test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31" y="1405044"/>
            <a:ext cx="5209408" cy="5169943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923764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606"/>
            <a:ext cx="9144000" cy="255955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089" y="2457758"/>
            <a:ext cx="4327393" cy="3866682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144605" y="3369069"/>
            <a:ext cx="3624497" cy="147732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Testing difference between driver's</a:t>
            </a:r>
          </a:p>
          <a:p>
            <a:r>
              <a:rPr lang="en-US" dirty="0" smtClean="0"/>
              <a:t>reaction  time and after having</a:t>
            </a:r>
          </a:p>
          <a:p>
            <a:r>
              <a:rPr lang="en-US" dirty="0" smtClean="0"/>
              <a:t>two beers. </a:t>
            </a:r>
          </a:p>
          <a:p>
            <a:endParaRPr lang="en-US" dirty="0"/>
          </a:p>
          <a:p>
            <a:r>
              <a:rPr lang="en-US" dirty="0" smtClean="0"/>
              <a:t>Is reaction time the same, or longer?</a:t>
            </a:r>
          </a:p>
        </p:txBody>
      </p:sp>
    </p:spTree>
    <p:extLst>
      <p:ext uri="{BB962C8B-B14F-4D97-AF65-F5344CB8AC3E}">
        <p14:creationId xmlns:p14="http://schemas.microsoft.com/office/powerpoint/2010/main" val="3442986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18" y="1343374"/>
            <a:ext cx="4327393" cy="3866682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Null &amp; alternative hypotheses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781768" y="1600200"/>
            <a:ext cx="3905031" cy="4525963"/>
          </a:xfrm>
        </p:spPr>
        <p:txBody>
          <a:bodyPr/>
          <a:lstStyle/>
          <a:p>
            <a:r>
              <a:rPr lang="en-US" dirty="0" smtClean="0"/>
              <a:t>H</a:t>
            </a:r>
            <a:r>
              <a:rPr lang="en-US" baseline="-25000" dirty="0" smtClean="0"/>
              <a:t>0</a:t>
            </a:r>
            <a:r>
              <a:rPr lang="en-US" dirty="0" smtClean="0"/>
              <a:t>: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baseline="-25000" dirty="0" smtClean="0"/>
              <a:t>d</a:t>
            </a:r>
            <a:r>
              <a:rPr lang="en-US" dirty="0" smtClean="0"/>
              <a:t> = 0 (Reaction time is the same after two drinks)</a:t>
            </a:r>
          </a:p>
          <a:p>
            <a:r>
              <a:rPr lang="en-US" dirty="0" smtClean="0"/>
              <a:t>H</a:t>
            </a:r>
            <a:r>
              <a:rPr lang="en-US" baseline="-25000" dirty="0" smtClean="0"/>
              <a:t>A</a:t>
            </a:r>
            <a:r>
              <a:rPr lang="en-US" dirty="0" smtClean="0"/>
              <a:t>: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baseline="-25000" dirty="0" smtClean="0"/>
              <a:t>d</a:t>
            </a:r>
            <a:r>
              <a:rPr lang="en-US" dirty="0" smtClean="0"/>
              <a:t> &gt; 0 (Reaction time is longer after two drinks)</a:t>
            </a:r>
          </a:p>
          <a:p>
            <a:r>
              <a:rPr lang="en-US" dirty="0" smtClean="0"/>
              <a:t>where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baseline="-25000" dirty="0" smtClean="0"/>
              <a:t>d</a:t>
            </a:r>
            <a:r>
              <a:rPr lang="en-US" dirty="0" smtClean="0"/>
              <a:t> = after - before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182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Practice: </a:t>
            </a:r>
            <a:r>
              <a:rPr lang="en-US" dirty="0" err="1" smtClean="0"/>
              <a:t>t.test</a:t>
            </a:r>
            <a:r>
              <a:rPr lang="en-US" dirty="0" smtClean="0"/>
              <a:t> in 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the data from Canvas</a:t>
            </a:r>
          </a:p>
          <a:p>
            <a:r>
              <a:rPr lang="en-US" dirty="0" smtClean="0"/>
              <a:t>Read into R (tip: can use Tools &gt; Import Data Set)</a:t>
            </a:r>
          </a:p>
          <a:p>
            <a:r>
              <a:rPr lang="en-US" dirty="0" smtClean="0"/>
              <a:t>Check whether the differences vary normally </a:t>
            </a:r>
          </a:p>
          <a:p>
            <a:pPr lvl="1"/>
            <a:r>
              <a:rPr lang="en-US" dirty="0" smtClean="0"/>
              <a:t>use a histogram</a:t>
            </a:r>
          </a:p>
          <a:p>
            <a:r>
              <a:rPr lang="en-US" dirty="0" smtClean="0"/>
              <a:t>Compare "Before" and "After" using </a:t>
            </a:r>
            <a:r>
              <a:rPr lang="en-US" dirty="0" err="1" smtClean="0">
                <a:latin typeface="Courier"/>
                <a:cs typeface="Courier"/>
              </a:rPr>
              <a:t>t.test</a:t>
            </a:r>
            <a:r>
              <a:rPr lang="en-US" dirty="0" smtClean="0"/>
              <a:t> with </a:t>
            </a:r>
            <a:r>
              <a:rPr lang="en-US" dirty="0" smtClean="0">
                <a:latin typeface="Courier"/>
                <a:cs typeface="Courier"/>
              </a:rPr>
              <a:t>paired</a:t>
            </a:r>
            <a:r>
              <a:rPr lang="en-US" dirty="0" smtClean="0"/>
              <a:t> option</a:t>
            </a:r>
          </a:p>
          <a:p>
            <a:pPr lvl="1"/>
            <a:r>
              <a:rPr lang="en-US" dirty="0" smtClean="0"/>
              <a:t>one-sided; testing that After is </a:t>
            </a:r>
            <a:r>
              <a:rPr lang="en-US" dirty="0" smtClean="0"/>
              <a:t>longer </a:t>
            </a:r>
            <a:r>
              <a:rPr lang="en-US" dirty="0" smtClean="0"/>
              <a:t>than Before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256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differences vary normally?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728468" cy="2157608"/>
          </a:xfrm>
        </p:spPr>
        <p:txBody>
          <a:bodyPr/>
          <a:lstStyle/>
          <a:p>
            <a:r>
              <a:rPr lang="en-US" dirty="0" smtClean="0"/>
              <a:t>Make a new vector with differences</a:t>
            </a:r>
          </a:p>
          <a:p>
            <a:r>
              <a:rPr lang="en-US" dirty="0" smtClean="0"/>
              <a:t>Visualize using histogram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684" y="4485302"/>
            <a:ext cx="7188200" cy="6604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367" y="1417638"/>
            <a:ext cx="3103357" cy="2741867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276629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219200"/>
            <a:ext cx="8978900" cy="44069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13487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6000"/>
            <a:ext cx="9144000" cy="4802038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522409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8700"/>
            <a:ext cx="9144000" cy="4788341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384204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92300"/>
            <a:ext cx="9144000" cy="3057707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Matched versus unmatched two-sample t test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2820" y="5124765"/>
            <a:ext cx="8229600" cy="1108013"/>
          </a:xfrm>
        </p:spPr>
        <p:txBody>
          <a:bodyPr>
            <a:normAutofit/>
          </a:bodyPr>
          <a:lstStyle/>
          <a:p>
            <a:r>
              <a:rPr lang="en-US" dirty="0" smtClean="0"/>
              <a:t>Why does the matched t test produce a smaller p value?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507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- on your 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Download data set</a:t>
            </a:r>
          </a:p>
          <a:p>
            <a:r>
              <a:rPr lang="en-US" dirty="0" smtClean="0"/>
              <a:t>Read into R</a:t>
            </a:r>
          </a:p>
          <a:p>
            <a:r>
              <a:rPr lang="en-US" dirty="0" smtClean="0"/>
              <a:t>If samples size &lt; 30, visualize data</a:t>
            </a:r>
          </a:p>
          <a:p>
            <a:pPr lvl="1"/>
            <a:r>
              <a:rPr lang="en-US" dirty="0" smtClean="0"/>
              <a:t>make sure that there are no signs of non-normality like extreme skewedness and/or outliers</a:t>
            </a:r>
          </a:p>
          <a:p>
            <a:r>
              <a:rPr lang="en-US" dirty="0" smtClean="0"/>
              <a:t>State null and alternative hypotheses</a:t>
            </a:r>
          </a:p>
          <a:p>
            <a:r>
              <a:rPr lang="en-US" dirty="0" smtClean="0"/>
              <a:t>Perform test</a:t>
            </a:r>
          </a:p>
          <a:p>
            <a:pPr lvl="1"/>
            <a:r>
              <a:rPr lang="en-US" dirty="0" smtClean="0"/>
              <a:t>Do you reject the null, or not?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71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Categorical variable distinguishes groups. A two-sample t-test asks: are the means are different? 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961" y="1533446"/>
            <a:ext cx="3356310" cy="28213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723510" y="2142844"/>
            <a:ext cx="9142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blue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437382" y="2001914"/>
            <a:ext cx="126609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yellow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04085" y="4406611"/>
            <a:ext cx="86503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Example: A certain kind of plants produces flowers in many colors, including blue and yellow. Is there are a difference in the sizes of seeds produced by blue versus yellow flowers? To find out, we take two random, independent samples of seeds and measure them.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4516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seeds from blue flowers:</a:t>
            </a:r>
          </a:p>
          <a:p>
            <a:pPr lvl="1"/>
            <a:r>
              <a:rPr lang="en-US" dirty="0" smtClean="0"/>
              <a:t>19.0, 18.8, 19.1, 18.7, 17.9</a:t>
            </a:r>
          </a:p>
          <a:p>
            <a:r>
              <a:rPr lang="en-US" dirty="0" smtClean="0"/>
              <a:t>seeds from yellow flowers:</a:t>
            </a:r>
          </a:p>
          <a:p>
            <a:pPr lvl="1"/>
            <a:r>
              <a:rPr lang="en-US" dirty="0" smtClean="0"/>
              <a:t>19.4, 20.1, 20.3, 20.4, 20.9</a:t>
            </a:r>
          </a:p>
          <a:p>
            <a:r>
              <a:rPr lang="en-US" dirty="0" smtClean="0"/>
              <a:t>R:</a:t>
            </a:r>
          </a:p>
          <a:p>
            <a:pPr lvl="1"/>
            <a:r>
              <a:rPr lang="en-US" dirty="0" smtClean="0"/>
              <a:t>Make two vectors - call them </a:t>
            </a:r>
            <a:r>
              <a:rPr lang="en-US" dirty="0" smtClean="0">
                <a:latin typeface="Courier"/>
                <a:cs typeface="Courier"/>
              </a:rPr>
              <a:t>blue</a:t>
            </a:r>
            <a:r>
              <a:rPr lang="en-US" dirty="0" smtClean="0"/>
              <a:t> and </a:t>
            </a:r>
            <a:r>
              <a:rPr lang="en-US" dirty="0" smtClean="0">
                <a:latin typeface="Courier"/>
                <a:cs typeface="Courier"/>
              </a:rPr>
              <a:t>yellow</a:t>
            </a:r>
            <a:r>
              <a:rPr lang="en-US" dirty="0" smtClean="0"/>
              <a:t> - with above values</a:t>
            </a:r>
          </a:p>
          <a:p>
            <a:pPr lvl="1"/>
            <a:r>
              <a:rPr lang="en-US" dirty="0" smtClean="0"/>
              <a:t>Use "c" operator to enter data</a:t>
            </a:r>
          </a:p>
        </p:txBody>
      </p:sp>
    </p:spTree>
    <p:extLst>
      <p:ext uri="{BB962C8B-B14F-4D97-AF65-F5344CB8AC3E}">
        <p14:creationId xmlns:p14="http://schemas.microsoft.com/office/powerpoint/2010/main" val="3649592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seeds from blue flowers:</a:t>
            </a:r>
          </a:p>
          <a:p>
            <a:pPr lvl="1"/>
            <a:r>
              <a:rPr lang="en-US" dirty="0" smtClean="0"/>
              <a:t>19.0, 18.8, 19.1, 18.7, 17.9</a:t>
            </a:r>
          </a:p>
          <a:p>
            <a:r>
              <a:rPr lang="en-US" dirty="0" smtClean="0"/>
              <a:t>seeds from yellow flowers:</a:t>
            </a:r>
          </a:p>
          <a:p>
            <a:pPr lvl="1"/>
            <a:r>
              <a:rPr lang="en-US" dirty="0" smtClean="0"/>
              <a:t>19.4, 20.1, 20.3, 20.4, 20.9</a:t>
            </a:r>
          </a:p>
          <a:p>
            <a:r>
              <a:rPr lang="en-US" dirty="0" smtClean="0"/>
              <a:t>R: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593" y="4459902"/>
            <a:ext cx="5143500" cy="7112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4114083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State null &amp; alternative 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</a:t>
            </a:r>
            <a:r>
              <a:rPr lang="en-US" baseline="-25000" dirty="0" smtClean="0"/>
              <a:t>0</a:t>
            </a:r>
            <a:r>
              <a:rPr lang="en-US" dirty="0" smtClean="0"/>
              <a:t> - means are the same, so difference of means is zero</a:t>
            </a:r>
          </a:p>
          <a:p>
            <a:pPr lvl="1"/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baseline="-25000" dirty="0" err="1" smtClean="0"/>
              <a:t>blue</a:t>
            </a:r>
            <a:r>
              <a:rPr lang="en-US" dirty="0" smtClean="0"/>
              <a:t> - 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baseline="-25000" dirty="0" err="1" smtClean="0"/>
              <a:t>yellow</a:t>
            </a:r>
            <a:r>
              <a:rPr lang="en-US" dirty="0" smtClean="0"/>
              <a:t> = 0</a:t>
            </a:r>
          </a:p>
          <a:p>
            <a:r>
              <a:rPr lang="en-US" dirty="0" smtClean="0"/>
              <a:t>H</a:t>
            </a:r>
            <a:r>
              <a:rPr lang="en-US" baseline="-25000" dirty="0" smtClean="0"/>
              <a:t>A</a:t>
            </a:r>
            <a:r>
              <a:rPr lang="en-US" dirty="0" smtClean="0"/>
              <a:t> - means are different, difference is non-zero </a:t>
            </a:r>
          </a:p>
          <a:p>
            <a:pPr lvl="1"/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baseline="-25000" dirty="0" err="1" smtClean="0"/>
              <a:t>blue</a:t>
            </a:r>
            <a:r>
              <a:rPr lang="en-US" dirty="0" smtClean="0"/>
              <a:t> - 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baseline="-25000" dirty="0" err="1" smtClean="0"/>
              <a:t>yellow</a:t>
            </a:r>
            <a:r>
              <a:rPr lang="en-US" dirty="0" smtClean="0"/>
              <a:t> ≠ 0</a:t>
            </a:r>
          </a:p>
          <a:p>
            <a:r>
              <a:rPr lang="en-US" dirty="0" smtClean="0"/>
              <a:t>Alternative hypothesis is two-sided</a:t>
            </a:r>
          </a:p>
          <a:p>
            <a:pPr lvl="1"/>
            <a:r>
              <a:rPr lang="en-US" dirty="0" smtClean="0"/>
              <a:t>we want to know if seeds have different size or not</a:t>
            </a:r>
          </a:p>
        </p:txBody>
      </p:sp>
    </p:spTree>
    <p:extLst>
      <p:ext uri="{BB962C8B-B14F-4D97-AF65-F5344CB8AC3E}">
        <p14:creationId xmlns:p14="http://schemas.microsoft.com/office/powerpoint/2010/main" val="183748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use two-sample t-test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Confirm samples are independent</a:t>
            </a:r>
          </a:p>
          <a:p>
            <a:r>
              <a:rPr lang="en-US" dirty="0" smtClean="0"/>
              <a:t>Confirm data are normally distributed</a:t>
            </a:r>
          </a:p>
          <a:p>
            <a:r>
              <a:rPr lang="en-US" dirty="0" smtClean="0"/>
              <a:t>Calculate t test statistic </a:t>
            </a:r>
          </a:p>
          <a:p>
            <a:r>
              <a:rPr lang="en-US" dirty="0" smtClean="0"/>
              <a:t>Compare to t distribution with degrees of freedom that matches your data</a:t>
            </a:r>
          </a:p>
          <a:p>
            <a:pPr lvl="1"/>
            <a:r>
              <a:rPr lang="en-US" dirty="0" err="1" smtClean="0"/>
              <a:t>Df</a:t>
            </a:r>
            <a:r>
              <a:rPr lang="en-US" dirty="0" smtClean="0"/>
              <a:t> = number of values in the first group + number of values in the second group - 2</a:t>
            </a:r>
          </a:p>
          <a:p>
            <a:r>
              <a:rPr lang="en-US" dirty="0" smtClean="0"/>
              <a:t>Recommend: use </a:t>
            </a:r>
            <a:r>
              <a:rPr lang="en-US" dirty="0" err="1" smtClean="0">
                <a:latin typeface="Courier"/>
                <a:cs typeface="Courier"/>
              </a:rPr>
              <a:t>t.test</a:t>
            </a:r>
            <a:r>
              <a:rPr lang="en-US" dirty="0" smtClean="0"/>
              <a:t> in 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929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2300"/>
            <a:ext cx="9144000" cy="5612142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515492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Practice: Use R to calculate t  test statistic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77" y="3916905"/>
            <a:ext cx="3067574" cy="1679862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039" y="1516605"/>
            <a:ext cx="6324600" cy="24003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768811" y="4548244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 should get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5355" y="4936367"/>
            <a:ext cx="2286000" cy="6604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4274179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Practice: Use </a:t>
            </a:r>
            <a:r>
              <a:rPr lang="en-US" dirty="0" err="1" smtClean="0"/>
              <a:t>t.test</a:t>
            </a:r>
            <a:r>
              <a:rPr lang="en-US" dirty="0" smtClean="0"/>
              <a:t> to perform two sample t-test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1902102"/>
            <a:ext cx="8559800" cy="40386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" name="Freeform 3"/>
          <p:cNvSpPr/>
          <p:nvPr/>
        </p:nvSpPr>
        <p:spPr>
          <a:xfrm>
            <a:off x="6043085" y="2280601"/>
            <a:ext cx="630658" cy="233273"/>
          </a:xfrm>
          <a:custGeom>
            <a:avLst/>
            <a:gdLst>
              <a:gd name="connsiteX0" fmla="*/ 8639 w 630658"/>
              <a:gd name="connsiteY0" fmla="*/ 12958 h 233273"/>
              <a:gd name="connsiteX1" fmla="*/ 86392 w 630658"/>
              <a:gd name="connsiteY1" fmla="*/ 233243 h 233273"/>
              <a:gd name="connsiteX2" fmla="*/ 630658 w 630658"/>
              <a:gd name="connsiteY2" fmla="*/ 0 h 233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0658" h="233273">
                <a:moveTo>
                  <a:pt x="8639" y="12958"/>
                </a:moveTo>
                <a:cubicBezTo>
                  <a:pt x="-4320" y="124180"/>
                  <a:pt x="-17278" y="235403"/>
                  <a:pt x="86392" y="233243"/>
                </a:cubicBezTo>
                <a:cubicBezTo>
                  <a:pt x="190062" y="231083"/>
                  <a:pt x="630658" y="0"/>
                  <a:pt x="630658" y="0"/>
                </a:cubicBezTo>
              </a:path>
            </a:pathLst>
          </a:custGeom>
          <a:ln>
            <a:solidFill>
              <a:srgbClr val="000000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699659" y="1671577"/>
            <a:ext cx="2215270" cy="92333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Set to TRUE you think</a:t>
            </a:r>
          </a:p>
          <a:p>
            <a:r>
              <a:rPr lang="en-US" dirty="0" smtClean="0"/>
              <a:t>variance of two</a:t>
            </a:r>
          </a:p>
          <a:p>
            <a:r>
              <a:rPr lang="en-US" dirty="0" smtClean="0"/>
              <a:t>groups is similar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1967" y="4586523"/>
            <a:ext cx="3023972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CI for the difference of means.</a:t>
            </a:r>
          </a:p>
          <a:p>
            <a:r>
              <a:rPr lang="en-US" dirty="0" smtClean="0"/>
              <a:t>Note 0 not in this interval.</a:t>
            </a:r>
          </a:p>
        </p:txBody>
      </p:sp>
      <p:sp>
        <p:nvSpPr>
          <p:cNvPr id="7" name="Freeform 6"/>
          <p:cNvSpPr/>
          <p:nvPr/>
        </p:nvSpPr>
        <p:spPr>
          <a:xfrm>
            <a:off x="3111309" y="4909689"/>
            <a:ext cx="630658" cy="233273"/>
          </a:xfrm>
          <a:custGeom>
            <a:avLst/>
            <a:gdLst>
              <a:gd name="connsiteX0" fmla="*/ 8639 w 630658"/>
              <a:gd name="connsiteY0" fmla="*/ 12958 h 233273"/>
              <a:gd name="connsiteX1" fmla="*/ 86392 w 630658"/>
              <a:gd name="connsiteY1" fmla="*/ 233243 h 233273"/>
              <a:gd name="connsiteX2" fmla="*/ 630658 w 630658"/>
              <a:gd name="connsiteY2" fmla="*/ 0 h 233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0658" h="233273">
                <a:moveTo>
                  <a:pt x="8639" y="12958"/>
                </a:moveTo>
                <a:cubicBezTo>
                  <a:pt x="-4320" y="124180"/>
                  <a:pt x="-17278" y="235403"/>
                  <a:pt x="86392" y="233243"/>
                </a:cubicBezTo>
                <a:cubicBezTo>
                  <a:pt x="190062" y="231083"/>
                  <a:pt x="630658" y="0"/>
                  <a:pt x="630658" y="0"/>
                </a:cubicBezTo>
              </a:path>
            </a:pathLst>
          </a:custGeom>
          <a:ln>
            <a:solidFill>
              <a:srgbClr val="000000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566108" y="3042025"/>
            <a:ext cx="3514153" cy="92333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Probability of obtaining difference </a:t>
            </a:r>
          </a:p>
          <a:p>
            <a:r>
              <a:rPr lang="en-US" dirty="0" smtClean="0"/>
              <a:t>of means as extreme under the null</a:t>
            </a:r>
          </a:p>
          <a:p>
            <a:r>
              <a:rPr lang="en-US" dirty="0" smtClean="0"/>
              <a:t>hypothesis.</a:t>
            </a:r>
          </a:p>
        </p:txBody>
      </p:sp>
      <p:sp>
        <p:nvSpPr>
          <p:cNvPr id="9" name="Freeform 8"/>
          <p:cNvSpPr/>
          <p:nvPr/>
        </p:nvSpPr>
        <p:spPr>
          <a:xfrm flipV="1">
            <a:off x="4935450" y="3391890"/>
            <a:ext cx="630658" cy="233273"/>
          </a:xfrm>
          <a:custGeom>
            <a:avLst/>
            <a:gdLst>
              <a:gd name="connsiteX0" fmla="*/ 8639 w 630658"/>
              <a:gd name="connsiteY0" fmla="*/ 12958 h 233273"/>
              <a:gd name="connsiteX1" fmla="*/ 86392 w 630658"/>
              <a:gd name="connsiteY1" fmla="*/ 233243 h 233273"/>
              <a:gd name="connsiteX2" fmla="*/ 630658 w 630658"/>
              <a:gd name="connsiteY2" fmla="*/ 0 h 233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0658" h="233273">
                <a:moveTo>
                  <a:pt x="8639" y="12958"/>
                </a:moveTo>
                <a:cubicBezTo>
                  <a:pt x="-4320" y="124180"/>
                  <a:pt x="-17278" y="235403"/>
                  <a:pt x="86392" y="233243"/>
                </a:cubicBezTo>
                <a:cubicBezTo>
                  <a:pt x="190062" y="231083"/>
                  <a:pt x="630658" y="0"/>
                  <a:pt x="630658" y="0"/>
                </a:cubicBezTo>
              </a:path>
            </a:pathLst>
          </a:custGeom>
          <a:ln>
            <a:solidFill>
              <a:srgbClr val="000000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1335" y="5751326"/>
            <a:ext cx="5143500" cy="7112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586747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</TotalTime>
  <Words>631</Words>
  <Application>Microsoft Macintosh PowerPoint</Application>
  <PresentationFormat>On-screen Show (4:3)</PresentationFormat>
  <Paragraphs>84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Two-sample paired &amp; unpaired t test</vt:lpstr>
      <vt:lpstr>Categorical variable distinguishes groups. A two-sample t-test asks: are the means are different? </vt:lpstr>
      <vt:lpstr>Example data</vt:lpstr>
      <vt:lpstr>Example data</vt:lpstr>
      <vt:lpstr>State null &amp; alternative hypothesis</vt:lpstr>
      <vt:lpstr>How to use two-sample t-test</vt:lpstr>
      <vt:lpstr>PowerPoint Presentation</vt:lpstr>
      <vt:lpstr>Practice: Use R to calculate t  test statistic</vt:lpstr>
      <vt:lpstr>Practice: Use t.test to perform two sample t-test</vt:lpstr>
      <vt:lpstr>Matched pairs; samples not independent; use paired t-test</vt:lpstr>
      <vt:lpstr>PowerPoint Presentation</vt:lpstr>
      <vt:lpstr>Null &amp; alternative hypotheses</vt:lpstr>
      <vt:lpstr>Practice: t.test in R</vt:lpstr>
      <vt:lpstr>Do differences vary normally?</vt:lpstr>
      <vt:lpstr>PowerPoint Presentation</vt:lpstr>
      <vt:lpstr>PowerPoint Presentation</vt:lpstr>
      <vt:lpstr>PowerPoint Presentation</vt:lpstr>
      <vt:lpstr>Matched versus unmatched two-sample t test</vt:lpstr>
      <vt:lpstr>Practice - on your own</vt:lpstr>
    </vt:vector>
  </TitlesOfParts>
  <Company>UNC Charlotte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Loraine</dc:creator>
  <cp:lastModifiedBy>Ann Loraine</cp:lastModifiedBy>
  <cp:revision>23</cp:revision>
  <dcterms:created xsi:type="dcterms:W3CDTF">2017-03-20T00:58:36Z</dcterms:created>
  <dcterms:modified xsi:type="dcterms:W3CDTF">2018-03-19T16:33:00Z</dcterms:modified>
</cp:coreProperties>
</file>